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26"/>
  </p:notesMasterIdLst>
  <p:sldIdLst>
    <p:sldId id="2561" r:id="rId2"/>
    <p:sldId id="2562" r:id="rId3"/>
    <p:sldId id="2563" r:id="rId4"/>
    <p:sldId id="2564" r:id="rId5"/>
    <p:sldId id="2565" r:id="rId6"/>
    <p:sldId id="2566" r:id="rId7"/>
    <p:sldId id="2567" r:id="rId8"/>
    <p:sldId id="2568" r:id="rId9"/>
    <p:sldId id="2569" r:id="rId10"/>
    <p:sldId id="2570" r:id="rId11"/>
    <p:sldId id="2571" r:id="rId12"/>
    <p:sldId id="2573" r:id="rId13"/>
    <p:sldId id="2574" r:id="rId14"/>
    <p:sldId id="2575" r:id="rId15"/>
    <p:sldId id="2576" r:id="rId16"/>
    <p:sldId id="2577" r:id="rId17"/>
    <p:sldId id="2578" r:id="rId18"/>
    <p:sldId id="2579" r:id="rId19"/>
    <p:sldId id="2580" r:id="rId20"/>
    <p:sldId id="2581" r:id="rId21"/>
    <p:sldId id="2583" r:id="rId22"/>
    <p:sldId id="2584" r:id="rId23"/>
    <p:sldId id="2585" r:id="rId24"/>
    <p:sldId id="258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cedure for Taking Minutes in a Management-Level Committee Meeting" id="{FC3B468A-B5E1-46A5-91B3-DEE959B80E59}">
          <p14:sldIdLst>
            <p14:sldId id="2561"/>
            <p14:sldId id="2562"/>
          </p14:sldIdLst>
        </p14:section>
        <p14:section name="Preparation Before the Meeting" id="{DD409997-6130-4D75-8FA4-93F25D0B81C0}">
          <p14:sldIdLst>
            <p14:sldId id="2563"/>
            <p14:sldId id="2564"/>
            <p14:sldId id="2565"/>
            <p14:sldId id="2566"/>
            <p14:sldId id="2567"/>
          </p14:sldIdLst>
        </p14:section>
        <p14:section name="Actions During the Meeting" id="{18D596AE-6E7D-45CD-9595-84FFCF01A83B}">
          <p14:sldIdLst>
            <p14:sldId id="2568"/>
            <p14:sldId id="2569"/>
            <p14:sldId id="2570"/>
            <p14:sldId id="2571"/>
          </p14:sldIdLst>
        </p14:section>
        <p14:section name="Steps Immediately After the Meeting" id="{21980C2F-0220-4D1C-B967-2119815D0FD8}">
          <p14:sldIdLst>
            <p14:sldId id="2573"/>
            <p14:sldId id="2574"/>
            <p14:sldId id="2575"/>
          </p14:sldIdLst>
        </p14:section>
        <p14:section name="Finalization and Distribution of Minutes" id="{46D65A30-532C-4EF1-9659-934222E302CA}">
          <p14:sldIdLst>
            <p14:sldId id="2576"/>
            <p14:sldId id="2577"/>
            <p14:sldId id="2578"/>
          </p14:sldIdLst>
        </p14:section>
        <p14:section name="Follow-Up Actions and Preparation for Next Meeting" id="{C5C37214-26C6-41A8-B822-C54E9DA7ECE7}">
          <p14:sldIdLst>
            <p14:sldId id="2579"/>
            <p14:sldId id="2580"/>
            <p14:sldId id="2581"/>
          </p14:sldIdLst>
        </p14:section>
        <p14:section name="Tips for Consistency in Minute-Taking" id="{F33984C1-4B35-452D-9180-3864A8C4BEF5}">
          <p14:sldIdLst>
            <p14:sldId id="2583"/>
            <p14:sldId id="2584"/>
          </p14:sldIdLst>
        </p14:section>
        <p14:section name="Conclusion" id="{4EF590DA-5E33-460A-B642-E4D710427B85}">
          <p14:sldIdLst>
            <p14:sldId id="2585"/>
            <p14:sldId id="258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EF63CC-234E-4954-B9DD-A7C136392E9F}" v="188" dt="2026-03-15T17:26:29.5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95728" autoAdjust="0"/>
  </p:normalViewPr>
  <p:slideViewPr>
    <p:cSldViewPr snapToGrid="0">
      <p:cViewPr varScale="1">
        <p:scale>
          <a:sx n="104" d="100"/>
          <a:sy n="104" d="100"/>
        </p:scale>
        <p:origin x="760" y="20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31F461-E107-4D12-B4FD-2398E1E8C77D}" type="doc">
      <dgm:prSet loTypeId="urn:microsoft.com/office/officeart/2024/3/layout/verticalVisualTextBlock1" loCatId="Picture" qsTypeId="urn:microsoft.com/office/officeart/2005/8/quickstyle/simple4" qsCatId="simple" csTypeId="urn:microsoft.com/office/officeart/2005/8/colors/accent0_2" csCatId="mainScheme" phldr="1"/>
      <dgm:spPr/>
      <dgm:t>
        <a:bodyPr/>
        <a:lstStyle/>
        <a:p>
          <a:endParaRPr lang="en-US"/>
        </a:p>
      </dgm:t>
    </dgm:pt>
    <dgm:pt modelId="{9893EFB4-A913-4B82-B4C0-1904FD77C6F1}">
      <dgm:prSet custT="1"/>
      <dgm:spPr/>
      <dgm:t>
        <a:bodyPr/>
        <a:lstStyle/>
        <a:p>
          <a:pPr marL="0" indent="0" algn="l" defTabSz="914400" rtl="0" eaLnBrk="1" latinLnBrk="0" hangingPunct="1">
            <a:lnSpc>
              <a:spcPct val="110000"/>
            </a:lnSpc>
            <a:buFont typeface="Arial" panose="020B0604020202020204" pitchFamily="34" charset="0"/>
            <a:buNone/>
            <a:defRPr b="1"/>
          </a:pPr>
          <a:r>
            <a:rPr lang="en-US" sz="2800" b="1" kern="1200" dirty="0">
              <a:solidFill>
                <a:srgbClr val="333F48"/>
              </a:solidFill>
              <a:latin typeface="Source Sans Pro ExtraLight" panose="020B0303030403020204" pitchFamily="34" charset="0"/>
              <a:ea typeface="+mn-ea"/>
              <a:cs typeface="+mn-cs"/>
            </a:rPr>
            <a:t>Clarity and </a:t>
          </a:r>
          <a:r>
            <a:rPr lang="en-US" sz="2800" kern="1200" dirty="0">
              <a:solidFill>
                <a:srgbClr val="333F48"/>
              </a:solidFill>
              <a:latin typeface="Source Sans Pro ExtraLight" panose="020B0303030403020204" pitchFamily="34" charset="0"/>
              <a:ea typeface="+mn-ea"/>
              <a:cs typeface="+mn-cs"/>
            </a:rPr>
            <a:t>Tone</a:t>
          </a:r>
        </a:p>
      </dgm:t>
    </dgm:pt>
    <dgm:pt modelId="{FBE97965-9178-4A6B-8592-F66F2B60E6E6}" type="parTrans" cxnId="{0644EDF8-659E-4C75-AC2B-A802B4C2D3A5}">
      <dgm:prSet/>
      <dgm:spPr/>
      <dgm:t>
        <a:bodyPr/>
        <a:lstStyle/>
        <a:p>
          <a:endParaRPr lang="en-US"/>
        </a:p>
      </dgm:t>
    </dgm:pt>
    <dgm:pt modelId="{06EAB833-64F6-4684-A624-A5C814CF116F}" type="sibTrans" cxnId="{0644EDF8-659E-4C75-AC2B-A802B4C2D3A5}">
      <dgm:prSet/>
      <dgm:spPr/>
      <dgm:t>
        <a:bodyPr/>
        <a:lstStyle/>
        <a:p>
          <a:pPr>
            <a:lnSpc>
              <a:spcPct val="100000"/>
            </a:lnSpc>
            <a:defRPr b="1"/>
          </a:pPr>
          <a:endParaRPr lang="en-US"/>
        </a:p>
      </dgm:t>
    </dgm:pt>
    <dgm:pt modelId="{1447D11F-9944-446B-BFF2-9C32B4B04B8F}">
      <dgm:prSet custT="1"/>
      <dgm:spPr/>
      <dgm:t>
        <a:bodyPr/>
        <a:lstStyle/>
        <a:p>
          <a:pPr marL="0" lvl="1" indent="0" algn="l" defTabSz="914400" rtl="0" eaLnBrk="1" latinLnBrk="0" hangingPunct="1">
            <a:lnSpc>
              <a:spcPct val="110000"/>
            </a:lnSpc>
            <a:spcBef>
              <a:spcPts val="500"/>
            </a:spcBef>
            <a:buClr>
              <a:schemeClr val="accent3"/>
            </a:buClr>
            <a:buFont typeface="Arial" panose="020B0604020202020204" pitchFamily="34" charset="0"/>
            <a:buNone/>
          </a:pPr>
          <a:r>
            <a:rPr lang="en-US" sz="2800" kern="1200" dirty="0">
              <a:solidFill>
                <a:srgbClr val="333F48"/>
              </a:solidFill>
              <a:latin typeface="Source Sans Pro ExtraLight" panose="020B0303030403020204" pitchFamily="34" charset="0"/>
              <a:ea typeface="+mn-ea"/>
              <a:cs typeface="+mn-cs"/>
            </a:rPr>
            <a:t>Edit content to ensure clarity and maintain a neutral, professional tone throughout the notes.</a:t>
          </a:r>
        </a:p>
      </dgm:t>
    </dgm:pt>
    <dgm:pt modelId="{CB6F7187-C894-421F-8CC5-B4156E35E17A}" type="parTrans" cxnId="{60330D64-E130-495D-9179-D529E736C2AD}">
      <dgm:prSet/>
      <dgm:spPr/>
      <dgm:t>
        <a:bodyPr/>
        <a:lstStyle/>
        <a:p>
          <a:endParaRPr lang="en-US"/>
        </a:p>
      </dgm:t>
    </dgm:pt>
    <dgm:pt modelId="{580776E1-F2DB-4D17-97B8-DA9BF06B0560}" type="sibTrans" cxnId="{60330D64-E130-495D-9179-D529E736C2AD}">
      <dgm:prSet/>
      <dgm:spPr/>
      <dgm:t>
        <a:bodyPr/>
        <a:lstStyle/>
        <a:p>
          <a:endParaRPr lang="en-US"/>
        </a:p>
      </dgm:t>
    </dgm:pt>
    <dgm:pt modelId="{E2CD6E13-8D0A-44F3-B54F-4B1582F57BC3}">
      <dgm:prSet custT="1"/>
      <dgm:spPr/>
      <dgm:t>
        <a:bodyPr/>
        <a:lstStyle/>
        <a:p>
          <a:pPr>
            <a:lnSpc>
              <a:spcPct val="100000"/>
            </a:lnSpc>
            <a:defRPr b="1"/>
          </a:pPr>
          <a:r>
            <a:rPr lang="en-US" sz="2800" b="1" kern="1200" dirty="0">
              <a:solidFill>
                <a:srgbClr val="333F48"/>
              </a:solidFill>
              <a:latin typeface="Source Sans Pro ExtraLight" panose="020B0303030403020204" pitchFamily="34" charset="0"/>
              <a:ea typeface="+mn-ea"/>
              <a:cs typeface="+mn-cs"/>
            </a:rPr>
            <a:t>Concise Notes</a:t>
          </a:r>
        </a:p>
      </dgm:t>
    </dgm:pt>
    <dgm:pt modelId="{758E2F9D-7001-48C5-A0C8-3E0C5B9E950F}" type="parTrans" cxnId="{FD379906-8CAE-4587-8FA7-1E13A3306400}">
      <dgm:prSet/>
      <dgm:spPr/>
      <dgm:t>
        <a:bodyPr/>
        <a:lstStyle/>
        <a:p>
          <a:endParaRPr lang="en-US"/>
        </a:p>
      </dgm:t>
    </dgm:pt>
    <dgm:pt modelId="{73A365F7-A971-4B21-903F-1861318991D9}" type="sibTrans" cxnId="{FD379906-8CAE-4587-8FA7-1E13A3306400}">
      <dgm:prSet/>
      <dgm:spPr/>
      <dgm:t>
        <a:bodyPr/>
        <a:lstStyle/>
        <a:p>
          <a:pPr>
            <a:lnSpc>
              <a:spcPct val="100000"/>
            </a:lnSpc>
            <a:defRPr b="1"/>
          </a:pPr>
          <a:endParaRPr lang="en-US"/>
        </a:p>
      </dgm:t>
    </dgm:pt>
    <dgm:pt modelId="{B9590DDA-FD70-4AE1-8788-8520EC0D482A}">
      <dgm:prSet custT="1"/>
      <dgm:spPr/>
      <dgm:t>
        <a:bodyPr/>
        <a:lstStyle/>
        <a:p>
          <a:pPr marL="0" lvl="1" indent="0" algn="l" defTabSz="914400" rtl="0" eaLnBrk="1" latinLnBrk="0" hangingPunct="1">
            <a:lnSpc>
              <a:spcPct val="110000"/>
            </a:lnSpc>
            <a:spcBef>
              <a:spcPts val="500"/>
            </a:spcBef>
            <a:buClr>
              <a:schemeClr val="accent3"/>
            </a:buClr>
            <a:buFont typeface="Arial" panose="020B0604020202020204" pitchFamily="34" charset="0"/>
            <a:buNone/>
          </a:pPr>
          <a:r>
            <a:rPr lang="en-US" sz="2800" kern="1200" dirty="0">
              <a:solidFill>
                <a:srgbClr val="333F48"/>
              </a:solidFill>
              <a:latin typeface="Source Sans Pro ExtraLight" panose="020B0303030403020204" pitchFamily="34" charset="0"/>
              <a:ea typeface="+mn-ea"/>
              <a:cs typeface="+mn-cs"/>
            </a:rPr>
            <a:t>Keep notes concise by removing unnecessary information while preserving essential details.</a:t>
          </a:r>
        </a:p>
      </dgm:t>
    </dgm:pt>
    <dgm:pt modelId="{FFF987B3-C185-4E9B-8003-6D46EF96BF39}" type="parTrans" cxnId="{6D4290FE-740C-4CC6-8236-E5A566F1613C}">
      <dgm:prSet/>
      <dgm:spPr/>
      <dgm:t>
        <a:bodyPr/>
        <a:lstStyle/>
        <a:p>
          <a:endParaRPr lang="en-US"/>
        </a:p>
      </dgm:t>
    </dgm:pt>
    <dgm:pt modelId="{D2F8CD8C-E005-417C-96A4-6C9449440D2B}" type="sibTrans" cxnId="{6D4290FE-740C-4CC6-8236-E5A566F1613C}">
      <dgm:prSet/>
      <dgm:spPr/>
      <dgm:t>
        <a:bodyPr/>
        <a:lstStyle/>
        <a:p>
          <a:endParaRPr lang="en-US"/>
        </a:p>
      </dgm:t>
    </dgm:pt>
    <dgm:pt modelId="{9D8C4A97-582F-4B60-A817-37A8F925D0BB}">
      <dgm:prSet custT="1"/>
      <dgm:spPr/>
      <dgm:t>
        <a:bodyPr/>
        <a:lstStyle/>
        <a:p>
          <a:pPr>
            <a:lnSpc>
              <a:spcPct val="100000"/>
            </a:lnSpc>
            <a:defRPr b="1"/>
          </a:pPr>
          <a:r>
            <a:rPr lang="en-US" sz="2800" b="1" kern="1200" dirty="0">
              <a:solidFill>
                <a:srgbClr val="333F48"/>
              </a:solidFill>
              <a:latin typeface="Source Sans Pro ExtraLight" panose="020B0303030403020204" pitchFamily="34" charset="0"/>
              <a:ea typeface="+mn-ea"/>
              <a:cs typeface="+mn-cs"/>
            </a:rPr>
            <a:t>Highlighting Key Takeaways</a:t>
          </a:r>
        </a:p>
      </dgm:t>
    </dgm:pt>
    <dgm:pt modelId="{91790720-8C60-4F3E-8B4A-1B36FAF49A0F}" type="parTrans" cxnId="{FBCB2BD9-B9BC-42F1-95B3-CE90CEF1AD3B}">
      <dgm:prSet/>
      <dgm:spPr/>
      <dgm:t>
        <a:bodyPr/>
        <a:lstStyle/>
        <a:p>
          <a:endParaRPr lang="en-US"/>
        </a:p>
      </dgm:t>
    </dgm:pt>
    <dgm:pt modelId="{517705D4-CBDB-4D81-8CE2-5582A7613A87}" type="sibTrans" cxnId="{FBCB2BD9-B9BC-42F1-95B3-CE90CEF1AD3B}">
      <dgm:prSet/>
      <dgm:spPr/>
      <dgm:t>
        <a:bodyPr/>
        <a:lstStyle/>
        <a:p>
          <a:endParaRPr lang="en-US"/>
        </a:p>
      </dgm:t>
    </dgm:pt>
    <dgm:pt modelId="{CFD21C9E-1BD9-48B7-9F8B-35F165BFD70B}">
      <dgm:prSet custT="1"/>
      <dgm:spPr/>
      <dgm:t>
        <a:bodyPr/>
        <a:lstStyle/>
        <a:p>
          <a:pPr marL="0" lvl="1" indent="0" algn="l" defTabSz="914400" rtl="0" eaLnBrk="1" latinLnBrk="0" hangingPunct="1">
            <a:lnSpc>
              <a:spcPct val="110000"/>
            </a:lnSpc>
            <a:spcBef>
              <a:spcPts val="500"/>
            </a:spcBef>
            <a:buClr>
              <a:schemeClr val="accent3"/>
            </a:buClr>
            <a:buFont typeface="Arial" panose="020B0604020202020204" pitchFamily="34" charset="0"/>
            <a:buNone/>
          </a:pPr>
          <a:r>
            <a:rPr lang="en-US" sz="2800" kern="1200" dirty="0">
              <a:solidFill>
                <a:srgbClr val="333F48"/>
              </a:solidFill>
              <a:latin typeface="Source Sans Pro ExtraLight" panose="020B0303030403020204" pitchFamily="34" charset="0"/>
              <a:ea typeface="+mn-ea"/>
              <a:cs typeface="+mn-cs"/>
            </a:rPr>
            <a:t>Emphasize decisions and action items to ensure they are prominently visible for easy reference.</a:t>
          </a:r>
        </a:p>
      </dgm:t>
    </dgm:pt>
    <dgm:pt modelId="{875BEFFE-2BEE-4B8E-AC38-AAEC27F40C52}" type="parTrans" cxnId="{DABD97D7-CFD3-485E-9A08-1392CB0314CB}">
      <dgm:prSet/>
      <dgm:spPr/>
      <dgm:t>
        <a:bodyPr/>
        <a:lstStyle/>
        <a:p>
          <a:endParaRPr lang="en-US"/>
        </a:p>
      </dgm:t>
    </dgm:pt>
    <dgm:pt modelId="{502EE6D6-A243-4920-BEA0-D03C5559A9E1}" type="sibTrans" cxnId="{DABD97D7-CFD3-485E-9A08-1392CB0314CB}">
      <dgm:prSet/>
      <dgm:spPr/>
      <dgm:t>
        <a:bodyPr/>
        <a:lstStyle/>
        <a:p>
          <a:endParaRPr lang="en-US"/>
        </a:p>
      </dgm:t>
    </dgm:pt>
    <dgm:pt modelId="{99E0D278-62E0-48BE-A0CE-036F2AC5CDF6}" type="pres">
      <dgm:prSet presAssocID="{4431F461-E107-4D12-B4FD-2398E1E8C77D}" presName="Root" presStyleCnt="0">
        <dgm:presLayoutVars>
          <dgm:dir/>
          <dgm:resizeHandles val="exact"/>
        </dgm:presLayoutVars>
      </dgm:prSet>
      <dgm:spPr/>
    </dgm:pt>
    <dgm:pt modelId="{4160255F-8181-40CF-8EA5-30B7DF73D5F6}" type="pres">
      <dgm:prSet presAssocID="{9893EFB4-A913-4B82-B4C0-1904FD77C6F1}" presName="Composite" presStyleCnt="0"/>
      <dgm:spPr/>
    </dgm:pt>
    <dgm:pt modelId="{6AEA2D77-C932-4656-B93E-075CA388DE64}" type="pres">
      <dgm:prSet presAssocID="{9893EFB4-A913-4B82-B4C0-1904FD77C6F1}" presName="Picture"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l="2402" r="30848" b="1"/>
          <a:stretch/>
        </a:blipFill>
      </dgm:spPr>
      <dgm:extLst>
        <a:ext uri="{E40237B7-FDA0-4F09-8148-C483321AD2D9}">
          <dgm14:cNvPr xmlns:dgm14="http://schemas.microsoft.com/office/drawing/2010/diagram" id="0" name="" descr="Shot of a person filling in a form"/>
        </a:ext>
      </dgm:extLst>
    </dgm:pt>
    <dgm:pt modelId="{ABC191A7-8208-4EF7-A990-28666050EC30}" type="pres">
      <dgm:prSet presAssocID="{9893EFB4-A913-4B82-B4C0-1904FD77C6F1}" presName="Subtitle" presStyleLbl="revTx" presStyleIdx="0" presStyleCnt="6">
        <dgm:presLayoutVars>
          <dgm:chMax val="0"/>
          <dgm:bulletEnabled/>
        </dgm:presLayoutVars>
      </dgm:prSet>
      <dgm:spPr/>
    </dgm:pt>
    <dgm:pt modelId="{55E330F4-69EA-4CFA-A442-2323D3F382A2}" type="pres">
      <dgm:prSet presAssocID="{9893EFB4-A913-4B82-B4C0-1904FD77C6F1}" presName="Description" presStyleLbl="revTx" presStyleIdx="1" presStyleCnt="6">
        <dgm:presLayoutVars>
          <dgm:bulletEnabled/>
        </dgm:presLayoutVars>
      </dgm:prSet>
      <dgm:spPr/>
    </dgm:pt>
    <dgm:pt modelId="{7ADB803A-AE0E-4CCD-8F99-CA496E054DF6}" type="pres">
      <dgm:prSet presAssocID="{06EAB833-64F6-4684-A624-A5C814CF116F}" presName="sibTrans" presStyleLbl="sibTrans2D1" presStyleIdx="0" presStyleCnt="0"/>
      <dgm:spPr/>
    </dgm:pt>
    <dgm:pt modelId="{340994AB-8EDB-4645-B1B6-4F1AC73F0FF0}" type="pres">
      <dgm:prSet presAssocID="{E2CD6E13-8D0A-44F3-B54F-4B1582F57BC3}" presName="Composite" presStyleCnt="0"/>
      <dgm:spPr/>
    </dgm:pt>
    <dgm:pt modelId="{3205A21A-0550-4622-B1F9-AB804A770F30}" type="pres">
      <dgm:prSet presAssocID="{E2CD6E13-8D0A-44F3-B54F-4B1582F57BC3}" presName="Picture" presStyleLbl="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l="13073" r="20177" b="1"/>
          <a:stretch/>
        </a:blipFill>
      </dgm:spPr>
      <dgm:extLst>
        <a:ext uri="{E40237B7-FDA0-4F09-8148-C483321AD2D9}">
          <dgm14:cNvPr xmlns:dgm14="http://schemas.microsoft.com/office/drawing/2010/diagram" id="0" name="" descr="Taking notes from home"/>
        </a:ext>
      </dgm:extLst>
    </dgm:pt>
    <dgm:pt modelId="{98A0C126-72EA-4AB2-8965-66BF4AF6D7BA}" type="pres">
      <dgm:prSet presAssocID="{E2CD6E13-8D0A-44F3-B54F-4B1582F57BC3}" presName="Subtitle" presStyleLbl="revTx" presStyleIdx="2" presStyleCnt="6">
        <dgm:presLayoutVars>
          <dgm:chMax val="0"/>
          <dgm:bulletEnabled/>
        </dgm:presLayoutVars>
      </dgm:prSet>
      <dgm:spPr/>
    </dgm:pt>
    <dgm:pt modelId="{B89111A7-4923-4A4F-B11B-9D1FB4DCF6E0}" type="pres">
      <dgm:prSet presAssocID="{E2CD6E13-8D0A-44F3-B54F-4B1582F57BC3}" presName="Description" presStyleLbl="revTx" presStyleIdx="3" presStyleCnt="6">
        <dgm:presLayoutVars>
          <dgm:bulletEnabled/>
        </dgm:presLayoutVars>
      </dgm:prSet>
      <dgm:spPr/>
    </dgm:pt>
    <dgm:pt modelId="{C99D5BAC-C3E1-4BD8-839C-F5180B482415}" type="pres">
      <dgm:prSet presAssocID="{73A365F7-A971-4B21-903F-1861318991D9}" presName="sibTrans" presStyleLbl="sibTrans2D1" presStyleIdx="0" presStyleCnt="0"/>
      <dgm:spPr/>
    </dgm:pt>
    <dgm:pt modelId="{5D500C69-D02B-4BF4-BBAB-BA33B4F37B8E}" type="pres">
      <dgm:prSet presAssocID="{9D8C4A97-582F-4B60-A817-37A8F925D0BB}" presName="Composite" presStyleCnt="0"/>
      <dgm:spPr/>
    </dgm:pt>
    <dgm:pt modelId="{06606D3B-67A0-48E1-A0B1-9380C72638DE}" type="pres">
      <dgm:prSet presAssocID="{9D8C4A97-582F-4B60-A817-37A8F925D0BB}" presName="Picture" presStyleLbl="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l="13188" r="20564" b="3"/>
          <a:stretch/>
        </a:blipFill>
      </dgm:spPr>
      <dgm:extLst>
        <a:ext uri="{E40237B7-FDA0-4F09-8148-C483321AD2D9}">
          <dgm14:cNvPr xmlns:dgm14="http://schemas.microsoft.com/office/drawing/2010/diagram" id="0" name="" descr="A checklist for documents needed for travel."/>
        </a:ext>
      </dgm:extLst>
    </dgm:pt>
    <dgm:pt modelId="{4B20E4A8-5373-4A62-9B96-0B5B2DC56666}" type="pres">
      <dgm:prSet presAssocID="{9D8C4A97-582F-4B60-A817-37A8F925D0BB}" presName="Subtitle" presStyleLbl="revTx" presStyleIdx="4" presStyleCnt="6">
        <dgm:presLayoutVars>
          <dgm:chMax val="0"/>
          <dgm:bulletEnabled/>
        </dgm:presLayoutVars>
      </dgm:prSet>
      <dgm:spPr/>
    </dgm:pt>
    <dgm:pt modelId="{CB147FBE-6178-486E-8E62-846E2DA4E4D3}" type="pres">
      <dgm:prSet presAssocID="{9D8C4A97-582F-4B60-A817-37A8F925D0BB}" presName="Description" presStyleLbl="revTx" presStyleIdx="5" presStyleCnt="6">
        <dgm:presLayoutVars>
          <dgm:bulletEnabled/>
        </dgm:presLayoutVars>
      </dgm:prSet>
      <dgm:spPr/>
    </dgm:pt>
  </dgm:ptLst>
  <dgm:cxnLst>
    <dgm:cxn modelId="{FD379906-8CAE-4587-8FA7-1E13A3306400}" srcId="{4431F461-E107-4D12-B4FD-2398E1E8C77D}" destId="{E2CD6E13-8D0A-44F3-B54F-4B1582F57BC3}" srcOrd="1" destOrd="0" parTransId="{758E2F9D-7001-48C5-A0C8-3E0C5B9E950F}" sibTransId="{73A365F7-A971-4B21-903F-1861318991D9}"/>
    <dgm:cxn modelId="{272FBE1D-A126-409B-8B95-AD47E747CC4F}" type="presOf" srcId="{B9590DDA-FD70-4AE1-8788-8520EC0D482A}" destId="{B89111A7-4923-4A4F-B11B-9D1FB4DCF6E0}" srcOrd="0" destOrd="0" presId="urn:microsoft.com/office/officeart/2024/3/layout/verticalVisualTextBlock1"/>
    <dgm:cxn modelId="{E003DC4C-CD1A-42B0-BC2E-0A5550B57D2C}" type="presOf" srcId="{CFD21C9E-1BD9-48B7-9F8B-35F165BFD70B}" destId="{CB147FBE-6178-486E-8E62-846E2DA4E4D3}" srcOrd="0" destOrd="0" presId="urn:microsoft.com/office/officeart/2024/3/layout/verticalVisualTextBlock1"/>
    <dgm:cxn modelId="{60330D64-E130-495D-9179-D529E736C2AD}" srcId="{9893EFB4-A913-4B82-B4C0-1904FD77C6F1}" destId="{1447D11F-9944-446B-BFF2-9C32B4B04B8F}" srcOrd="0" destOrd="0" parTransId="{CB6F7187-C894-421F-8CC5-B4156E35E17A}" sibTransId="{580776E1-F2DB-4D17-97B8-DA9BF06B0560}"/>
    <dgm:cxn modelId="{7710D164-2CFF-4FE3-B41D-8F8DFB829350}" type="presOf" srcId="{73A365F7-A971-4B21-903F-1861318991D9}" destId="{C99D5BAC-C3E1-4BD8-839C-F5180B482415}" srcOrd="0" destOrd="0" presId="urn:microsoft.com/office/officeart/2024/3/layout/verticalVisualTextBlock1"/>
    <dgm:cxn modelId="{064B33AC-BEBF-4715-B44B-580FE0FF44BC}" type="presOf" srcId="{E2CD6E13-8D0A-44F3-B54F-4B1582F57BC3}" destId="{98A0C126-72EA-4AB2-8965-66BF4AF6D7BA}" srcOrd="0" destOrd="0" presId="urn:microsoft.com/office/officeart/2024/3/layout/verticalVisualTextBlock1"/>
    <dgm:cxn modelId="{DABD97D7-CFD3-485E-9A08-1392CB0314CB}" srcId="{9D8C4A97-582F-4B60-A817-37A8F925D0BB}" destId="{CFD21C9E-1BD9-48B7-9F8B-35F165BFD70B}" srcOrd="0" destOrd="0" parTransId="{875BEFFE-2BEE-4B8E-AC38-AAEC27F40C52}" sibTransId="{502EE6D6-A243-4920-BEA0-D03C5559A9E1}"/>
    <dgm:cxn modelId="{FBCB2BD9-B9BC-42F1-95B3-CE90CEF1AD3B}" srcId="{4431F461-E107-4D12-B4FD-2398E1E8C77D}" destId="{9D8C4A97-582F-4B60-A817-37A8F925D0BB}" srcOrd="2" destOrd="0" parTransId="{91790720-8C60-4F3E-8B4A-1B36FAF49A0F}" sibTransId="{517705D4-CBDB-4D81-8CE2-5582A7613A87}"/>
    <dgm:cxn modelId="{FAE5ABD9-52A9-4157-81FB-D43BE839D0FE}" type="presOf" srcId="{9893EFB4-A913-4B82-B4C0-1904FD77C6F1}" destId="{ABC191A7-8208-4EF7-A990-28666050EC30}" srcOrd="0" destOrd="0" presId="urn:microsoft.com/office/officeart/2024/3/layout/verticalVisualTextBlock1"/>
    <dgm:cxn modelId="{E1F56DE1-9D52-4B6A-BECE-5D35720CE0B5}" type="presOf" srcId="{9D8C4A97-582F-4B60-A817-37A8F925D0BB}" destId="{4B20E4A8-5373-4A62-9B96-0B5B2DC56666}" srcOrd="0" destOrd="0" presId="urn:microsoft.com/office/officeart/2024/3/layout/verticalVisualTextBlock1"/>
    <dgm:cxn modelId="{D72F89E7-C480-4368-AD8C-B36441BBC4E7}" type="presOf" srcId="{4431F461-E107-4D12-B4FD-2398E1E8C77D}" destId="{99E0D278-62E0-48BE-A0CE-036F2AC5CDF6}" srcOrd="0" destOrd="0" presId="urn:microsoft.com/office/officeart/2024/3/layout/verticalVisualTextBlock1"/>
    <dgm:cxn modelId="{AFB553EA-8EB1-410A-9B93-7A660F822371}" type="presOf" srcId="{1447D11F-9944-446B-BFF2-9C32B4B04B8F}" destId="{55E330F4-69EA-4CFA-A442-2323D3F382A2}" srcOrd="0" destOrd="0" presId="urn:microsoft.com/office/officeart/2024/3/layout/verticalVisualTextBlock1"/>
    <dgm:cxn modelId="{DA2D7FEA-64EE-418A-80ED-2D6D2DEA00D4}" type="presOf" srcId="{06EAB833-64F6-4684-A624-A5C814CF116F}" destId="{7ADB803A-AE0E-4CCD-8F99-CA496E054DF6}" srcOrd="0" destOrd="0" presId="urn:microsoft.com/office/officeart/2024/3/layout/verticalVisualTextBlock1"/>
    <dgm:cxn modelId="{0644EDF8-659E-4C75-AC2B-A802B4C2D3A5}" srcId="{4431F461-E107-4D12-B4FD-2398E1E8C77D}" destId="{9893EFB4-A913-4B82-B4C0-1904FD77C6F1}" srcOrd="0" destOrd="0" parTransId="{FBE97965-9178-4A6B-8592-F66F2B60E6E6}" sibTransId="{06EAB833-64F6-4684-A624-A5C814CF116F}"/>
    <dgm:cxn modelId="{6D4290FE-740C-4CC6-8236-E5A566F1613C}" srcId="{E2CD6E13-8D0A-44F3-B54F-4B1582F57BC3}" destId="{B9590DDA-FD70-4AE1-8788-8520EC0D482A}" srcOrd="0" destOrd="0" parTransId="{FFF987B3-C185-4E9B-8003-6D46EF96BF39}" sibTransId="{D2F8CD8C-E005-417C-96A4-6C9449440D2B}"/>
    <dgm:cxn modelId="{74A3B8ED-0716-4125-84B5-19DAF7D507EB}" type="presParOf" srcId="{99E0D278-62E0-48BE-A0CE-036F2AC5CDF6}" destId="{4160255F-8181-40CF-8EA5-30B7DF73D5F6}" srcOrd="0" destOrd="0" presId="urn:microsoft.com/office/officeart/2024/3/layout/verticalVisualTextBlock1"/>
    <dgm:cxn modelId="{C439443E-B474-4FCD-AB72-43ADCE3AA03A}" type="presParOf" srcId="{4160255F-8181-40CF-8EA5-30B7DF73D5F6}" destId="{6AEA2D77-C932-4656-B93E-075CA388DE64}" srcOrd="0" destOrd="0" presId="urn:microsoft.com/office/officeart/2024/3/layout/verticalVisualTextBlock1"/>
    <dgm:cxn modelId="{C0DB946B-0CC2-4F86-8D6A-B54A75254D80}" type="presParOf" srcId="{4160255F-8181-40CF-8EA5-30B7DF73D5F6}" destId="{ABC191A7-8208-4EF7-A990-28666050EC30}" srcOrd="1" destOrd="0" presId="urn:microsoft.com/office/officeart/2024/3/layout/verticalVisualTextBlock1"/>
    <dgm:cxn modelId="{63BBF18D-EA28-44BD-B19B-951A30E81F73}" type="presParOf" srcId="{4160255F-8181-40CF-8EA5-30B7DF73D5F6}" destId="{55E330F4-69EA-4CFA-A442-2323D3F382A2}" srcOrd="2" destOrd="0" presId="urn:microsoft.com/office/officeart/2024/3/layout/verticalVisualTextBlock1"/>
    <dgm:cxn modelId="{F4230AF4-5568-48E1-9CC6-0B39C41FD4DA}" type="presParOf" srcId="{99E0D278-62E0-48BE-A0CE-036F2AC5CDF6}" destId="{7ADB803A-AE0E-4CCD-8F99-CA496E054DF6}" srcOrd="1" destOrd="0" presId="urn:microsoft.com/office/officeart/2024/3/layout/verticalVisualTextBlock1"/>
    <dgm:cxn modelId="{8BEBDADF-3A1F-4C21-AA5C-B895810D52B2}" type="presParOf" srcId="{99E0D278-62E0-48BE-A0CE-036F2AC5CDF6}" destId="{340994AB-8EDB-4645-B1B6-4F1AC73F0FF0}" srcOrd="2" destOrd="0" presId="urn:microsoft.com/office/officeart/2024/3/layout/verticalVisualTextBlock1"/>
    <dgm:cxn modelId="{87B320B5-A927-4BCF-8FC0-EC6CCA0EF821}" type="presParOf" srcId="{340994AB-8EDB-4645-B1B6-4F1AC73F0FF0}" destId="{3205A21A-0550-4622-B1F9-AB804A770F30}" srcOrd="0" destOrd="0" presId="urn:microsoft.com/office/officeart/2024/3/layout/verticalVisualTextBlock1"/>
    <dgm:cxn modelId="{F99FF042-2C29-4BA6-9ADF-C18278C53870}" type="presParOf" srcId="{340994AB-8EDB-4645-B1B6-4F1AC73F0FF0}" destId="{98A0C126-72EA-4AB2-8965-66BF4AF6D7BA}" srcOrd="1" destOrd="0" presId="urn:microsoft.com/office/officeart/2024/3/layout/verticalVisualTextBlock1"/>
    <dgm:cxn modelId="{A134AD0E-2FEB-4739-BB73-43898955828A}" type="presParOf" srcId="{340994AB-8EDB-4645-B1B6-4F1AC73F0FF0}" destId="{B89111A7-4923-4A4F-B11B-9D1FB4DCF6E0}" srcOrd="2" destOrd="0" presId="urn:microsoft.com/office/officeart/2024/3/layout/verticalVisualTextBlock1"/>
    <dgm:cxn modelId="{33388A6A-4E97-4D13-B623-21F2684A254F}" type="presParOf" srcId="{99E0D278-62E0-48BE-A0CE-036F2AC5CDF6}" destId="{C99D5BAC-C3E1-4BD8-839C-F5180B482415}" srcOrd="3" destOrd="0" presId="urn:microsoft.com/office/officeart/2024/3/layout/verticalVisualTextBlock1"/>
    <dgm:cxn modelId="{A9187EFD-6353-41E1-9794-B587C0F5A1E5}" type="presParOf" srcId="{99E0D278-62E0-48BE-A0CE-036F2AC5CDF6}" destId="{5D500C69-D02B-4BF4-BBAB-BA33B4F37B8E}" srcOrd="4" destOrd="0" presId="urn:microsoft.com/office/officeart/2024/3/layout/verticalVisualTextBlock1"/>
    <dgm:cxn modelId="{78385B87-DB6E-4D6B-92E3-7A112BCF785A}" type="presParOf" srcId="{5D500C69-D02B-4BF4-BBAB-BA33B4F37B8E}" destId="{06606D3B-67A0-48E1-A0B1-9380C72638DE}" srcOrd="0" destOrd="0" presId="urn:microsoft.com/office/officeart/2024/3/layout/verticalVisualTextBlock1"/>
    <dgm:cxn modelId="{D2EDC763-91F8-4C9E-8642-492C7534B197}" type="presParOf" srcId="{5D500C69-D02B-4BF4-BBAB-BA33B4F37B8E}" destId="{4B20E4A8-5373-4A62-9B96-0B5B2DC56666}" srcOrd="1" destOrd="0" presId="urn:microsoft.com/office/officeart/2024/3/layout/verticalVisualTextBlock1"/>
    <dgm:cxn modelId="{DA07777D-D1A2-44DE-B9A7-BFF2A8E24A01}" type="presParOf" srcId="{5D500C69-D02B-4BF4-BBAB-BA33B4F37B8E}" destId="{CB147FBE-6178-486E-8E62-846E2DA4E4D3}" srcOrd="2" destOrd="0" presId="urn:microsoft.com/office/officeart/2024/3/layout/verticalVisualTextBlock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A2D77-C932-4656-B93E-075CA388DE64}">
      <dsp:nvSpPr>
        <dsp:cNvPr id="0" name=""/>
        <dsp:cNvSpPr/>
      </dsp:nvSpPr>
      <dsp:spPr>
        <a:xfrm>
          <a:off x="0" y="0"/>
          <a:ext cx="1584688" cy="158468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l="2402" r="30848" b="1"/>
          <a:stretch/>
        </a:blipFill>
        <a:ln>
          <a:noFill/>
        </a:ln>
        <a:effectLst/>
      </dsp:spPr>
      <dsp:style>
        <a:lnRef idx="0">
          <a:scrgbClr r="0" g="0" b="0"/>
        </a:lnRef>
        <a:fillRef idx="3">
          <a:scrgbClr r="0" g="0" b="0"/>
        </a:fillRef>
        <a:effectRef idx="2">
          <a:scrgbClr r="0" g="0" b="0"/>
        </a:effectRef>
        <a:fontRef idx="minor">
          <a:schemeClr val="lt1"/>
        </a:fontRef>
      </dsp:style>
    </dsp:sp>
    <dsp:sp modelId="{ABC191A7-8208-4EF7-A990-28666050EC30}">
      <dsp:nvSpPr>
        <dsp:cNvPr id="0" name=""/>
        <dsp:cNvSpPr/>
      </dsp:nvSpPr>
      <dsp:spPr>
        <a:xfrm>
          <a:off x="1764688" y="0"/>
          <a:ext cx="9824303" cy="5485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914400" rtl="0" eaLnBrk="1" latinLnBrk="0" hangingPunct="1">
            <a:lnSpc>
              <a:spcPct val="110000"/>
            </a:lnSpc>
            <a:spcBef>
              <a:spcPct val="0"/>
            </a:spcBef>
            <a:spcAft>
              <a:spcPct val="35000"/>
            </a:spcAft>
            <a:buFont typeface="Arial" panose="020B0604020202020204" pitchFamily="34" charset="0"/>
            <a:buNone/>
            <a:defRPr b="1"/>
          </a:pPr>
          <a:r>
            <a:rPr lang="en-US" sz="2800" b="1" kern="1200" dirty="0">
              <a:solidFill>
                <a:srgbClr val="333F48"/>
              </a:solidFill>
              <a:latin typeface="Source Sans Pro ExtraLight" panose="020B0303030403020204" pitchFamily="34" charset="0"/>
              <a:ea typeface="+mn-ea"/>
              <a:cs typeface="+mn-cs"/>
            </a:rPr>
            <a:t>Clarity and </a:t>
          </a:r>
          <a:r>
            <a:rPr lang="en-US" sz="2800" kern="1200" dirty="0">
              <a:solidFill>
                <a:srgbClr val="333F48"/>
              </a:solidFill>
              <a:latin typeface="Source Sans Pro ExtraLight" panose="020B0303030403020204" pitchFamily="34" charset="0"/>
              <a:ea typeface="+mn-ea"/>
              <a:cs typeface="+mn-cs"/>
            </a:rPr>
            <a:t>Tone</a:t>
          </a:r>
        </a:p>
      </dsp:txBody>
      <dsp:txXfrm>
        <a:off x="1764688" y="0"/>
        <a:ext cx="9824303" cy="548589"/>
      </dsp:txXfrm>
    </dsp:sp>
    <dsp:sp modelId="{55E330F4-69EA-4CFA-A442-2323D3F382A2}">
      <dsp:nvSpPr>
        <dsp:cNvPr id="0" name=""/>
        <dsp:cNvSpPr/>
      </dsp:nvSpPr>
      <dsp:spPr>
        <a:xfrm>
          <a:off x="1764688" y="548589"/>
          <a:ext cx="9824303" cy="98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1" indent="0" algn="l" defTabSz="914400" rtl="0" eaLnBrk="1" latinLnBrk="0" hangingPunct="1">
            <a:lnSpc>
              <a:spcPct val="110000"/>
            </a:lnSpc>
            <a:spcBef>
              <a:spcPct val="0"/>
            </a:spcBef>
            <a:spcAft>
              <a:spcPct val="35000"/>
            </a:spcAft>
            <a:buClr>
              <a:schemeClr val="accent3"/>
            </a:buClr>
            <a:buFont typeface="Arial" panose="020B0604020202020204" pitchFamily="34" charset="0"/>
            <a:buNone/>
          </a:pPr>
          <a:r>
            <a:rPr lang="en-US" sz="2800" kern="1200" dirty="0">
              <a:solidFill>
                <a:srgbClr val="333F48"/>
              </a:solidFill>
              <a:latin typeface="Source Sans Pro ExtraLight" panose="020B0303030403020204" pitchFamily="34" charset="0"/>
              <a:ea typeface="+mn-ea"/>
              <a:cs typeface="+mn-cs"/>
            </a:rPr>
            <a:t>Edit content to ensure clarity and maintain a neutral, professional tone throughout the notes.</a:t>
          </a:r>
        </a:p>
      </dsp:txBody>
      <dsp:txXfrm>
        <a:off x="1764688" y="548589"/>
        <a:ext cx="9824303" cy="981917"/>
      </dsp:txXfrm>
    </dsp:sp>
    <dsp:sp modelId="{3205A21A-0550-4622-B1F9-AB804A770F30}">
      <dsp:nvSpPr>
        <dsp:cNvPr id="0" name=""/>
        <dsp:cNvSpPr/>
      </dsp:nvSpPr>
      <dsp:spPr>
        <a:xfrm>
          <a:off x="0" y="1711463"/>
          <a:ext cx="1584688" cy="158468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l="13073" r="20177" b="1"/>
          <a:stretch/>
        </a:blipFill>
        <a:ln>
          <a:noFill/>
        </a:ln>
        <a:effectLst/>
      </dsp:spPr>
      <dsp:style>
        <a:lnRef idx="0">
          <a:scrgbClr r="0" g="0" b="0"/>
        </a:lnRef>
        <a:fillRef idx="3">
          <a:scrgbClr r="0" g="0" b="0"/>
        </a:fillRef>
        <a:effectRef idx="2">
          <a:scrgbClr r="0" g="0" b="0"/>
        </a:effectRef>
        <a:fontRef idx="minor">
          <a:schemeClr val="lt1"/>
        </a:fontRef>
      </dsp:style>
    </dsp:sp>
    <dsp:sp modelId="{98A0C126-72EA-4AB2-8965-66BF4AF6D7BA}">
      <dsp:nvSpPr>
        <dsp:cNvPr id="0" name=""/>
        <dsp:cNvSpPr/>
      </dsp:nvSpPr>
      <dsp:spPr>
        <a:xfrm>
          <a:off x="1764688" y="1711463"/>
          <a:ext cx="9824303" cy="520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en-US" sz="2800" b="1" kern="1200" dirty="0">
              <a:solidFill>
                <a:srgbClr val="333F48"/>
              </a:solidFill>
              <a:latin typeface="Source Sans Pro ExtraLight" panose="020B0303030403020204" pitchFamily="34" charset="0"/>
              <a:ea typeface="+mn-ea"/>
              <a:cs typeface="+mn-cs"/>
            </a:rPr>
            <a:t>Concise Notes</a:t>
          </a:r>
        </a:p>
      </dsp:txBody>
      <dsp:txXfrm>
        <a:off x="1764688" y="1711463"/>
        <a:ext cx="9824303" cy="520723"/>
      </dsp:txXfrm>
    </dsp:sp>
    <dsp:sp modelId="{B89111A7-4923-4A4F-B11B-9D1FB4DCF6E0}">
      <dsp:nvSpPr>
        <dsp:cNvPr id="0" name=""/>
        <dsp:cNvSpPr/>
      </dsp:nvSpPr>
      <dsp:spPr>
        <a:xfrm>
          <a:off x="1764688" y="2232187"/>
          <a:ext cx="9824303" cy="98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1" indent="0" algn="l" defTabSz="914400" rtl="0" eaLnBrk="1" latinLnBrk="0" hangingPunct="1">
            <a:lnSpc>
              <a:spcPct val="110000"/>
            </a:lnSpc>
            <a:spcBef>
              <a:spcPct val="0"/>
            </a:spcBef>
            <a:spcAft>
              <a:spcPct val="35000"/>
            </a:spcAft>
            <a:buClr>
              <a:schemeClr val="accent3"/>
            </a:buClr>
            <a:buFont typeface="Arial" panose="020B0604020202020204" pitchFamily="34" charset="0"/>
            <a:buNone/>
          </a:pPr>
          <a:r>
            <a:rPr lang="en-US" sz="2800" kern="1200" dirty="0">
              <a:solidFill>
                <a:srgbClr val="333F48"/>
              </a:solidFill>
              <a:latin typeface="Source Sans Pro ExtraLight" panose="020B0303030403020204" pitchFamily="34" charset="0"/>
              <a:ea typeface="+mn-ea"/>
              <a:cs typeface="+mn-cs"/>
            </a:rPr>
            <a:t>Keep notes concise by removing unnecessary information while preserving essential details.</a:t>
          </a:r>
        </a:p>
      </dsp:txBody>
      <dsp:txXfrm>
        <a:off x="1764688" y="2232187"/>
        <a:ext cx="9824303" cy="981917"/>
      </dsp:txXfrm>
    </dsp:sp>
    <dsp:sp modelId="{06606D3B-67A0-48E1-A0B1-9380C72638DE}">
      <dsp:nvSpPr>
        <dsp:cNvPr id="0" name=""/>
        <dsp:cNvSpPr/>
      </dsp:nvSpPr>
      <dsp:spPr>
        <a:xfrm>
          <a:off x="0" y="3422927"/>
          <a:ext cx="1584688" cy="158468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l="13188" r="20564" b="3"/>
          <a:stretch/>
        </a:blipFill>
        <a:ln>
          <a:noFill/>
        </a:ln>
        <a:effectLst/>
      </dsp:spPr>
      <dsp:style>
        <a:lnRef idx="0">
          <a:scrgbClr r="0" g="0" b="0"/>
        </a:lnRef>
        <a:fillRef idx="3">
          <a:scrgbClr r="0" g="0" b="0"/>
        </a:fillRef>
        <a:effectRef idx="2">
          <a:scrgbClr r="0" g="0" b="0"/>
        </a:effectRef>
        <a:fontRef idx="minor">
          <a:schemeClr val="lt1"/>
        </a:fontRef>
      </dsp:style>
    </dsp:sp>
    <dsp:sp modelId="{4B20E4A8-5373-4A62-9B96-0B5B2DC56666}">
      <dsp:nvSpPr>
        <dsp:cNvPr id="0" name=""/>
        <dsp:cNvSpPr/>
      </dsp:nvSpPr>
      <dsp:spPr>
        <a:xfrm>
          <a:off x="1764688" y="3422927"/>
          <a:ext cx="9824303" cy="5207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0" indent="0" algn="l" defTabSz="1244600">
            <a:lnSpc>
              <a:spcPct val="100000"/>
            </a:lnSpc>
            <a:spcBef>
              <a:spcPct val="0"/>
            </a:spcBef>
            <a:spcAft>
              <a:spcPct val="35000"/>
            </a:spcAft>
            <a:buNone/>
            <a:defRPr b="1"/>
          </a:pPr>
          <a:r>
            <a:rPr lang="en-US" sz="2800" b="1" kern="1200" dirty="0">
              <a:solidFill>
                <a:srgbClr val="333F48"/>
              </a:solidFill>
              <a:latin typeface="Source Sans Pro ExtraLight" panose="020B0303030403020204" pitchFamily="34" charset="0"/>
              <a:ea typeface="+mn-ea"/>
              <a:cs typeface="+mn-cs"/>
            </a:rPr>
            <a:t>Highlighting Key Takeaways</a:t>
          </a:r>
        </a:p>
      </dsp:txBody>
      <dsp:txXfrm>
        <a:off x="1764688" y="3422927"/>
        <a:ext cx="9824303" cy="520723"/>
      </dsp:txXfrm>
    </dsp:sp>
    <dsp:sp modelId="{CB147FBE-6178-486E-8E62-846E2DA4E4D3}">
      <dsp:nvSpPr>
        <dsp:cNvPr id="0" name=""/>
        <dsp:cNvSpPr/>
      </dsp:nvSpPr>
      <dsp:spPr>
        <a:xfrm>
          <a:off x="1764688" y="3943651"/>
          <a:ext cx="9824303" cy="981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35560" bIns="35560" numCol="1" spcCol="1270" anchor="t" anchorCtr="0">
          <a:noAutofit/>
        </a:bodyPr>
        <a:lstStyle/>
        <a:p>
          <a:pPr marL="0" lvl="1" indent="0" algn="l" defTabSz="914400" rtl="0" eaLnBrk="1" latinLnBrk="0" hangingPunct="1">
            <a:lnSpc>
              <a:spcPct val="110000"/>
            </a:lnSpc>
            <a:spcBef>
              <a:spcPct val="0"/>
            </a:spcBef>
            <a:spcAft>
              <a:spcPct val="35000"/>
            </a:spcAft>
            <a:buClr>
              <a:schemeClr val="accent3"/>
            </a:buClr>
            <a:buFont typeface="Arial" panose="020B0604020202020204" pitchFamily="34" charset="0"/>
            <a:buNone/>
          </a:pPr>
          <a:r>
            <a:rPr lang="en-US" sz="2800" kern="1200" dirty="0">
              <a:solidFill>
                <a:srgbClr val="333F48"/>
              </a:solidFill>
              <a:latin typeface="Source Sans Pro ExtraLight" panose="020B0303030403020204" pitchFamily="34" charset="0"/>
              <a:ea typeface="+mn-ea"/>
              <a:cs typeface="+mn-cs"/>
            </a:rPr>
            <a:t>Emphasize decisions and action items to ensure they are prominently visible for easy reference.</a:t>
          </a:r>
        </a:p>
      </dsp:txBody>
      <dsp:txXfrm>
        <a:off x="1764688" y="3943651"/>
        <a:ext cx="9824303" cy="981917"/>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20D30B-3683-4BE0-9B10-A6B7ADA986CF}" type="datetimeFigureOut">
              <a:rPr lang="en-US" smtClean="0"/>
              <a:t>3/29/26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54808-7667-40BD-B2F6-735E11C8AA5C}" type="slidenum">
              <a:rPr lang="en-US" smtClean="0"/>
              <a:t>‹#›</a:t>
            </a:fld>
            <a:endParaRPr lang="en-US"/>
          </a:p>
        </p:txBody>
      </p:sp>
    </p:spTree>
    <p:extLst>
      <p:ext uri="{BB962C8B-B14F-4D97-AF65-F5344CB8AC3E}">
        <p14:creationId xmlns:p14="http://schemas.microsoft.com/office/powerpoint/2010/main" val="2924393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guides you through the comprehensive procedure for effectively taking minutes during management-level committee meetings. We will cover preparation, actions during the meeting, post-meeting steps, finalization, follow-ups, and tips for consistency.
</a:t>
            </a:r>
          </a:p>
        </p:txBody>
      </p:sp>
      <p:sp>
        <p:nvSpPr>
          <p:cNvPr id="4" name="Slide Number Placeholder 3"/>
          <p:cNvSpPr>
            <a:spLocks noGrp="1"/>
          </p:cNvSpPr>
          <p:nvPr>
            <p:ph type="sldNum" sz="quarter" idx="5"/>
          </p:nvPr>
        </p:nvSpPr>
        <p:spPr/>
        <p:txBody>
          <a:bodyPr/>
          <a:lstStyle/>
          <a:p>
            <a:fld id="{8D9244D8-A782-412B-8617-61D8FE35DCBA}" type="slidenum">
              <a:rPr lang="en-US" smtClean="0"/>
              <a:t>1</a:t>
            </a:fld>
            <a:endParaRPr lang="en-US"/>
          </a:p>
        </p:txBody>
      </p:sp>
    </p:spTree>
    <p:extLst>
      <p:ext uri="{BB962C8B-B14F-4D97-AF65-F5344CB8AC3E}">
        <p14:creationId xmlns:p14="http://schemas.microsoft.com/office/powerpoint/2010/main" val="560428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---what I do is have the agenda topics copied onto a OneNote notebook and prepare the prompts based on the agenda topics. </a:t>
            </a:r>
            <a:r>
              <a:rPr lang="en-US" dirty="0" err="1"/>
              <a:t>Durring</a:t>
            </a:r>
            <a:r>
              <a:rPr lang="en-US" dirty="0"/>
              <a:t> the meeting after each topic has been discussed, I enter the prompt into copilot and copy the response onto the notebook and continue this for </a:t>
            </a:r>
            <a:r>
              <a:rPr lang="en-US" dirty="0" err="1"/>
              <a:t>eah</a:t>
            </a:r>
            <a:r>
              <a:rPr lang="en-US" dirty="0"/>
              <a:t> topic
Review the agenda
Identify       key items that will likely require discussion, decisions, or follow‑up.
Image source: Microsoft 365 content library
</a:t>
            </a:r>
          </a:p>
          <a:p>
            <a:r>
              <a:rPr lang="en-US" dirty="0"/>
              <a:t>
---
Use Copilot
As sections       of the agenda are completed, use the prompt for that topic to capture the       key discussion points from the meeting.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10</a:t>
            </a:fld>
            <a:endParaRPr lang="en-US"/>
          </a:p>
        </p:txBody>
      </p:sp>
    </p:spTree>
    <p:extLst>
      <p:ext uri="{BB962C8B-B14F-4D97-AF65-F5344CB8AC3E}">
        <p14:creationId xmlns:p14="http://schemas.microsoft.com/office/powerpoint/2010/main" val="1970703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Note key points, not transcripts
Focus on       decisions, rationales, and next steps rather than full conversation       details.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11</a:t>
            </a:fld>
            <a:endParaRPr lang="en-US"/>
          </a:p>
        </p:txBody>
      </p:sp>
    </p:spTree>
    <p:extLst>
      <p:ext uri="{BB962C8B-B14F-4D97-AF65-F5344CB8AC3E}">
        <p14:creationId xmlns:p14="http://schemas.microsoft.com/office/powerpoint/2010/main" val="19529731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Generating and reviewing the first draft of minutes with Copilot, Editing for clarity, tone, and highlighting key takeaways</a:t>
            </a:r>
          </a:p>
        </p:txBody>
      </p:sp>
      <p:sp>
        <p:nvSpPr>
          <p:cNvPr id="4" name="Slide Number Placeholder 3"/>
          <p:cNvSpPr>
            <a:spLocks noGrp="1"/>
          </p:cNvSpPr>
          <p:nvPr>
            <p:ph type="sldNum" sz="quarter" idx="5"/>
          </p:nvPr>
        </p:nvSpPr>
        <p:spPr/>
        <p:txBody>
          <a:bodyPr/>
          <a:lstStyle/>
          <a:p>
            <a:fld id="{8D9244D8-A782-412B-8617-61D8FE35DCBA}" type="slidenum">
              <a:rPr lang="en-US" smtClean="0"/>
              <a:t>12</a:t>
            </a:fld>
            <a:endParaRPr lang="en-US"/>
          </a:p>
        </p:txBody>
      </p:sp>
    </p:spTree>
    <p:extLst>
      <p:ext uri="{BB962C8B-B14F-4D97-AF65-F5344CB8AC3E}">
        <p14:creationId xmlns:p14="http://schemas.microsoft.com/office/powerpoint/2010/main" val="1442522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Generate a first draft of minutes      with Copilot
Review       Copilot’s summary for accuracy and completeness.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13</a:t>
            </a:fld>
            <a:endParaRPr lang="en-US"/>
          </a:p>
        </p:txBody>
      </p:sp>
    </p:spTree>
    <p:extLst>
      <p:ext uri="{BB962C8B-B14F-4D97-AF65-F5344CB8AC3E}">
        <p14:creationId xmlns:p14="http://schemas.microsoft.com/office/powerpoint/2010/main" val="1232560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Edit for clarity and tone
Ensure the       notes are concise, neutral, and professional.
Highlight key takeaways
Make sure       decisions and action items are clearly visible.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14</a:t>
            </a:fld>
            <a:endParaRPr lang="en-US"/>
          </a:p>
        </p:txBody>
      </p:sp>
    </p:spTree>
    <p:extLst>
      <p:ext uri="{BB962C8B-B14F-4D97-AF65-F5344CB8AC3E}">
        <p14:creationId xmlns:p14="http://schemas.microsoft.com/office/powerpoint/2010/main" val="260750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Reviewing with Committee Chair and confirming accuracy, Distributing minutes and ensuring accessibility</a:t>
            </a:r>
          </a:p>
        </p:txBody>
      </p:sp>
      <p:sp>
        <p:nvSpPr>
          <p:cNvPr id="4" name="Slide Number Placeholder 3"/>
          <p:cNvSpPr>
            <a:spLocks noGrp="1"/>
          </p:cNvSpPr>
          <p:nvPr>
            <p:ph type="sldNum" sz="quarter" idx="5"/>
          </p:nvPr>
        </p:nvSpPr>
        <p:spPr/>
        <p:txBody>
          <a:bodyPr/>
          <a:lstStyle/>
          <a:p>
            <a:fld id="{8D9244D8-A782-412B-8617-61D8FE35DCBA}" type="slidenum">
              <a:rPr lang="en-US" smtClean="0"/>
              <a:t>15</a:t>
            </a:fld>
            <a:endParaRPr lang="en-US"/>
          </a:p>
        </p:txBody>
      </p:sp>
    </p:spTree>
    <p:extLst>
      <p:ext uri="{BB962C8B-B14F-4D97-AF65-F5344CB8AC3E}">
        <p14:creationId xmlns:p14="http://schemas.microsoft.com/office/powerpoint/2010/main" val="177893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Review with the Committee Chair      (if required)
Confirm       accuracy of decisions and assignments.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16</a:t>
            </a:fld>
            <a:endParaRPr lang="en-US"/>
          </a:p>
        </p:txBody>
      </p:sp>
    </p:spTree>
    <p:extLst>
      <p:ext uri="{BB962C8B-B14F-4D97-AF65-F5344CB8AC3E}">
        <p14:creationId xmlns:p14="http://schemas.microsoft.com/office/powerpoint/2010/main" val="4267249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Distribute to attendees within 24      hours
Use the       shared EA mailbox for consistency.
File the minutes in the      designated shared location
Ensure       they’re accessible for reference in future meetings.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17</a:t>
            </a:fld>
            <a:endParaRPr lang="en-US"/>
          </a:p>
        </p:txBody>
      </p:sp>
    </p:spTree>
    <p:extLst>
      <p:ext uri="{BB962C8B-B14F-4D97-AF65-F5344CB8AC3E}">
        <p14:creationId xmlns:p14="http://schemas.microsoft.com/office/powerpoint/2010/main" val="17551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Tracking action items and entering tasks into tracking systems, Preparing for the next meeting using previous minutes, Example Copilot prompt for open action items</a:t>
            </a:r>
          </a:p>
        </p:txBody>
      </p:sp>
      <p:sp>
        <p:nvSpPr>
          <p:cNvPr id="4" name="Slide Number Placeholder 3"/>
          <p:cNvSpPr>
            <a:spLocks noGrp="1"/>
          </p:cNvSpPr>
          <p:nvPr>
            <p:ph type="sldNum" sz="quarter" idx="5"/>
          </p:nvPr>
        </p:nvSpPr>
        <p:spPr/>
        <p:txBody>
          <a:bodyPr/>
          <a:lstStyle/>
          <a:p>
            <a:fld id="{8D9244D8-A782-412B-8617-61D8FE35DCBA}" type="slidenum">
              <a:rPr lang="en-US" smtClean="0"/>
              <a:t>18</a:t>
            </a:fld>
            <a:endParaRPr lang="en-US"/>
          </a:p>
        </p:txBody>
      </p:sp>
    </p:spTree>
    <p:extLst>
      <p:ext uri="{BB962C8B-B14F-4D97-AF65-F5344CB8AC3E}">
        <p14:creationId xmlns:p14="http://schemas.microsoft.com/office/powerpoint/2010/main" val="1646163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Track action items
Enter tasks       into Teams Planner (or designated tracking system).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19</a:t>
            </a:fld>
            <a:endParaRPr lang="en-US"/>
          </a:p>
        </p:txBody>
      </p:sp>
    </p:spTree>
    <p:extLst>
      <p:ext uri="{BB962C8B-B14F-4D97-AF65-F5344CB8AC3E}">
        <p14:creationId xmlns:p14="http://schemas.microsoft.com/office/powerpoint/2010/main" val="52310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explore key phases: preparing before the meeting, capturing and documenting during the meeting, steps immediately after, finalizing and distributing minutes, follow-up actions for accountability, and tips to maintain consistency in minute-taking practices.</a:t>
            </a:r>
          </a:p>
        </p:txBody>
      </p:sp>
      <p:sp>
        <p:nvSpPr>
          <p:cNvPr id="4" name="Slide Number Placeholder 3"/>
          <p:cNvSpPr>
            <a:spLocks noGrp="1"/>
          </p:cNvSpPr>
          <p:nvPr>
            <p:ph type="sldNum" sz="quarter" idx="5"/>
          </p:nvPr>
        </p:nvSpPr>
        <p:spPr/>
        <p:txBody>
          <a:bodyPr/>
          <a:lstStyle/>
          <a:p>
            <a:fld id="{8D9244D8-A782-412B-8617-61D8FE35DCBA}" type="slidenum">
              <a:rPr lang="en-US" smtClean="0"/>
              <a:t>2</a:t>
            </a:fld>
            <a:endParaRPr lang="en-US"/>
          </a:p>
        </p:txBody>
      </p:sp>
    </p:spTree>
    <p:extLst>
      <p:ext uri="{BB962C8B-B14F-4D97-AF65-F5344CB8AC3E}">
        <p14:creationId xmlns:p14="http://schemas.microsoft.com/office/powerpoint/2010/main" val="14243500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Prepare for the next meeting
Use       previous minutes to update the Chair and inform the agenda.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20</a:t>
            </a:fld>
            <a:endParaRPr lang="en-US"/>
          </a:p>
        </p:txBody>
      </p:sp>
    </p:spTree>
    <p:extLst>
      <p:ext uri="{BB962C8B-B14F-4D97-AF65-F5344CB8AC3E}">
        <p14:creationId xmlns:p14="http://schemas.microsoft.com/office/powerpoint/2010/main" val="676132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Importance of using a consistent template</a:t>
            </a:r>
          </a:p>
        </p:txBody>
      </p:sp>
      <p:sp>
        <p:nvSpPr>
          <p:cNvPr id="4" name="Slide Number Placeholder 3"/>
          <p:cNvSpPr>
            <a:spLocks noGrp="1"/>
          </p:cNvSpPr>
          <p:nvPr>
            <p:ph type="sldNum" sz="quarter" idx="5"/>
          </p:nvPr>
        </p:nvSpPr>
        <p:spPr/>
        <p:txBody>
          <a:bodyPr/>
          <a:lstStyle/>
          <a:p>
            <a:fld id="{8D9244D8-A782-412B-8617-61D8FE35DCBA}" type="slidenum">
              <a:rPr lang="en-US" smtClean="0"/>
              <a:t>21</a:t>
            </a:fld>
            <a:endParaRPr lang="en-US"/>
          </a:p>
        </p:txBody>
      </p:sp>
    </p:spTree>
    <p:extLst>
      <p:ext uri="{BB962C8B-B14F-4D97-AF65-F5344CB8AC3E}">
        <p14:creationId xmlns:p14="http://schemas.microsoft.com/office/powerpoint/2010/main" val="2312023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 Tip for consistency: Always use the same template so committee members know where to quickly find decisions and assignments.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22</a:t>
            </a:fld>
            <a:endParaRPr lang="en-US"/>
          </a:p>
        </p:txBody>
      </p:sp>
    </p:spTree>
    <p:extLst>
      <p:ext uri="{BB962C8B-B14F-4D97-AF65-F5344CB8AC3E}">
        <p14:creationId xmlns:p14="http://schemas.microsoft.com/office/powerpoint/2010/main" val="2577595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Effective minute-taking in management-level committee meetings requires thorough preparation, active documentation, prompt follow-up, and consistency. Using tools like Copilot can streamline this process and improve accuracy. Following these steps ensures clear records that support decision-making and accountability.</a:t>
            </a:r>
          </a:p>
        </p:txBody>
      </p:sp>
      <p:sp>
        <p:nvSpPr>
          <p:cNvPr id="4" name="Slide Number Placeholder 3"/>
          <p:cNvSpPr>
            <a:spLocks noGrp="1"/>
          </p:cNvSpPr>
          <p:nvPr>
            <p:ph type="sldNum" sz="quarter" idx="5"/>
          </p:nvPr>
        </p:nvSpPr>
        <p:spPr/>
        <p:txBody>
          <a:bodyPr/>
          <a:lstStyle/>
          <a:p>
            <a:fld id="{8D9244D8-A782-412B-8617-61D8FE35DCBA}" type="slidenum">
              <a:rPr lang="en-US" smtClean="0"/>
              <a:t>23</a:t>
            </a:fld>
            <a:endParaRPr lang="en-US"/>
          </a:p>
        </p:txBody>
      </p:sp>
    </p:spTree>
    <p:extLst>
      <p:ext uri="{BB962C8B-B14F-4D97-AF65-F5344CB8AC3E}">
        <p14:creationId xmlns:p14="http://schemas.microsoft.com/office/powerpoint/2010/main" val="4076547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E903D-E37C-5AC8-8E6C-A852A5026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564CB5-0286-8C1D-9ECD-947873AC38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73431A-E935-C5EE-7318-6342AA5AAE5A}"/>
              </a:ext>
            </a:extLst>
          </p:cNvPr>
          <p:cNvSpPr>
            <a:spLocks noGrp="1"/>
          </p:cNvSpPr>
          <p:nvPr>
            <p:ph type="body" idx="1"/>
          </p:nvPr>
        </p:nvSpPr>
        <p:spPr/>
        <p:txBody>
          <a:bodyPr/>
          <a:lstStyle/>
          <a:p>
            <a:r>
              <a:rPr lang="en-US"/>
              <a:t>Effective minute-taking in management-level committee meetings requires thorough preparation, active documentation, prompt follow-up, and consistency. Using tools like Copilot can streamline this process and improve accuracy. Following these steps ensures clear records that support decision-making and accountability.</a:t>
            </a:r>
          </a:p>
        </p:txBody>
      </p:sp>
      <p:sp>
        <p:nvSpPr>
          <p:cNvPr id="4" name="Slide Number Placeholder 3">
            <a:extLst>
              <a:ext uri="{FF2B5EF4-FFF2-40B4-BE49-F238E27FC236}">
                <a16:creationId xmlns:a16="http://schemas.microsoft.com/office/drawing/2014/main" id="{D0551090-3715-FE7E-9E98-440AE2939A9A}"/>
              </a:ext>
            </a:extLst>
          </p:cNvPr>
          <p:cNvSpPr>
            <a:spLocks noGrp="1"/>
          </p:cNvSpPr>
          <p:nvPr>
            <p:ph type="sldNum" sz="quarter" idx="5"/>
          </p:nvPr>
        </p:nvSpPr>
        <p:spPr/>
        <p:txBody>
          <a:bodyPr/>
          <a:lstStyle/>
          <a:p>
            <a:fld id="{8D9244D8-A782-412B-8617-61D8FE35DCBA}" type="slidenum">
              <a:rPr lang="en-US" smtClean="0"/>
              <a:t>24</a:t>
            </a:fld>
            <a:endParaRPr lang="en-US"/>
          </a:p>
        </p:txBody>
      </p:sp>
    </p:spTree>
    <p:extLst>
      <p:ext uri="{BB962C8B-B14F-4D97-AF65-F5344CB8AC3E}">
        <p14:creationId xmlns:p14="http://schemas.microsoft.com/office/powerpoint/2010/main" val="163258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Reviewing the agenda and identifying key discussion items, Setting up Teams meeting with Copilot and permissions, Preparing templates and structuring minutes sections, Example Copilot prompt for summarizing discussions</a:t>
            </a:r>
          </a:p>
        </p:txBody>
      </p:sp>
      <p:sp>
        <p:nvSpPr>
          <p:cNvPr id="4" name="Slide Number Placeholder 3"/>
          <p:cNvSpPr>
            <a:spLocks noGrp="1"/>
          </p:cNvSpPr>
          <p:nvPr>
            <p:ph type="sldNum" sz="quarter" idx="5"/>
          </p:nvPr>
        </p:nvSpPr>
        <p:spPr/>
        <p:txBody>
          <a:bodyPr/>
          <a:lstStyle/>
          <a:p>
            <a:fld id="{8D9244D8-A782-412B-8617-61D8FE35DCBA}" type="slidenum">
              <a:rPr lang="en-US" smtClean="0"/>
              <a:t>3</a:t>
            </a:fld>
            <a:endParaRPr lang="en-US"/>
          </a:p>
        </p:txBody>
      </p:sp>
    </p:spTree>
    <p:extLst>
      <p:ext uri="{BB962C8B-B14F-4D97-AF65-F5344CB8AC3E}">
        <p14:creationId xmlns:p14="http://schemas.microsoft.com/office/powerpoint/2010/main" val="3063665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agenda
Identify key items that will likely require discussion, decisions, or follow‑up.
</a:t>
            </a:r>
          </a:p>
        </p:txBody>
      </p:sp>
      <p:sp>
        <p:nvSpPr>
          <p:cNvPr id="4" name="Slide Number Placeholder 3"/>
          <p:cNvSpPr>
            <a:spLocks noGrp="1"/>
          </p:cNvSpPr>
          <p:nvPr>
            <p:ph type="sldNum" sz="quarter" idx="5"/>
          </p:nvPr>
        </p:nvSpPr>
        <p:spPr/>
        <p:txBody>
          <a:bodyPr/>
          <a:lstStyle/>
          <a:p>
            <a:fld id="{8D9244D8-A782-412B-8617-61D8FE35DCBA}" type="slidenum">
              <a:rPr lang="en-US" smtClean="0"/>
              <a:t>4</a:t>
            </a:fld>
            <a:endParaRPr lang="en-US"/>
          </a:p>
        </p:txBody>
      </p:sp>
    </p:spTree>
    <p:extLst>
      <p:ext uri="{BB962C8B-B14F-4D97-AF65-F5344CB8AC3E}">
        <p14:creationId xmlns:p14="http://schemas.microsoft.com/office/powerpoint/2010/main" val="3885378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 up your Teams meeting with Copilot enabled
Ensure you have permission to use Copilot note-taking features.
</a:t>
            </a:r>
          </a:p>
        </p:txBody>
      </p:sp>
      <p:sp>
        <p:nvSpPr>
          <p:cNvPr id="4" name="Slide Number Placeholder 3"/>
          <p:cNvSpPr>
            <a:spLocks noGrp="1"/>
          </p:cNvSpPr>
          <p:nvPr>
            <p:ph type="sldNum" sz="quarter" idx="5"/>
          </p:nvPr>
        </p:nvSpPr>
        <p:spPr/>
        <p:txBody>
          <a:bodyPr/>
          <a:lstStyle/>
          <a:p>
            <a:fld id="{8D9244D8-A782-412B-8617-61D8FE35DCBA}" type="slidenum">
              <a:rPr lang="en-US" smtClean="0"/>
              <a:t>5</a:t>
            </a:fld>
            <a:endParaRPr lang="en-US"/>
          </a:p>
        </p:txBody>
      </p:sp>
    </p:spTree>
    <p:extLst>
      <p:ext uri="{BB962C8B-B14F-4D97-AF65-F5344CB8AC3E}">
        <p14:creationId xmlns:p14="http://schemas.microsoft.com/office/powerpoint/2010/main" val="4199747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your template ready
Include sections for: Attendees, Agenda Items, Key Discussion Points, Decisions, and Action Items.
</a:t>
            </a:r>
          </a:p>
        </p:txBody>
      </p:sp>
      <p:sp>
        <p:nvSpPr>
          <p:cNvPr id="4" name="Slide Number Placeholder 3"/>
          <p:cNvSpPr>
            <a:spLocks noGrp="1"/>
          </p:cNvSpPr>
          <p:nvPr>
            <p:ph type="sldNum" sz="quarter" idx="5"/>
          </p:nvPr>
        </p:nvSpPr>
        <p:spPr/>
        <p:txBody>
          <a:bodyPr/>
          <a:lstStyle/>
          <a:p>
            <a:fld id="{8D9244D8-A782-412B-8617-61D8FE35DCBA}" type="slidenum">
              <a:rPr lang="en-US" smtClean="0"/>
              <a:t>6</a:t>
            </a:fld>
            <a:endParaRPr lang="en-US"/>
          </a:p>
        </p:txBody>
      </p:sp>
    </p:spTree>
    <p:extLst>
      <p:ext uri="{BB962C8B-B14F-4D97-AF65-F5344CB8AC3E}">
        <p14:creationId xmlns:p14="http://schemas.microsoft.com/office/powerpoint/2010/main" val="3375262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Copilot prompt example:
“Summarize the discussion from Mr. Smith on Chair Comments in an executive meeting minutes style paragraph. Include questions or additional comments. Using proper name for Example, Mr. Smith.”
</a:t>
            </a:r>
          </a:p>
        </p:txBody>
      </p:sp>
      <p:sp>
        <p:nvSpPr>
          <p:cNvPr id="4" name="Slide Number Placeholder 3"/>
          <p:cNvSpPr>
            <a:spLocks noGrp="1"/>
          </p:cNvSpPr>
          <p:nvPr>
            <p:ph type="sldNum" sz="quarter" idx="5"/>
          </p:nvPr>
        </p:nvSpPr>
        <p:spPr/>
        <p:txBody>
          <a:bodyPr/>
          <a:lstStyle/>
          <a:p>
            <a:fld id="{8D9244D8-A782-412B-8617-61D8FE35DCBA}" type="slidenum">
              <a:rPr lang="en-US" smtClean="0"/>
              <a:t>7</a:t>
            </a:fld>
            <a:endParaRPr lang="en-US"/>
          </a:p>
        </p:txBody>
      </p:sp>
    </p:spTree>
    <p:extLst>
      <p:ext uri="{BB962C8B-B14F-4D97-AF65-F5344CB8AC3E}">
        <p14:creationId xmlns:p14="http://schemas.microsoft.com/office/powerpoint/2010/main" val="2932081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recording, transcription, and capturing attendance, Using Copilot to capture key discussion points, Focusing on key points, decisions, and next steps, Example Copilot prompts for meeting documentation</a:t>
            </a:r>
          </a:p>
        </p:txBody>
      </p:sp>
      <p:sp>
        <p:nvSpPr>
          <p:cNvPr id="4" name="Slide Number Placeholder 3"/>
          <p:cNvSpPr>
            <a:spLocks noGrp="1"/>
          </p:cNvSpPr>
          <p:nvPr>
            <p:ph type="sldNum" sz="quarter" idx="5"/>
          </p:nvPr>
        </p:nvSpPr>
        <p:spPr/>
        <p:txBody>
          <a:bodyPr/>
          <a:lstStyle/>
          <a:p>
            <a:fld id="{8D9244D8-A782-412B-8617-61D8FE35DCBA}" type="slidenum">
              <a:rPr lang="en-US" smtClean="0"/>
              <a:t>8</a:t>
            </a:fld>
            <a:endParaRPr lang="en-US"/>
          </a:p>
        </p:txBody>
      </p:sp>
    </p:spTree>
    <p:extLst>
      <p:ext uri="{BB962C8B-B14F-4D97-AF65-F5344CB8AC3E}">
        <p14:creationId xmlns:p14="http://schemas.microsoft.com/office/powerpoint/2010/main" val="271782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Start the recording with      transcription enabled
This       ensures accurate reference for details and supports accessibility.
Capture attendance
Mark which       committee members and guests are present. Note: this may be a setting       that you can enable in the Teams Meeting Options.
Image source: Microsoft 365 content library
</a:t>
            </a:r>
          </a:p>
        </p:txBody>
      </p:sp>
      <p:sp>
        <p:nvSpPr>
          <p:cNvPr id="4" name="Slide Number Placeholder 3"/>
          <p:cNvSpPr>
            <a:spLocks noGrp="1"/>
          </p:cNvSpPr>
          <p:nvPr>
            <p:ph type="sldNum" sz="quarter" idx="5"/>
          </p:nvPr>
        </p:nvSpPr>
        <p:spPr/>
        <p:txBody>
          <a:bodyPr/>
          <a:lstStyle/>
          <a:p>
            <a:fld id="{8D9244D8-A782-412B-8617-61D8FE35DCBA}" type="slidenum">
              <a:rPr lang="en-US" smtClean="0"/>
              <a:t>9</a:t>
            </a:fld>
            <a:endParaRPr lang="en-US"/>
          </a:p>
        </p:txBody>
      </p:sp>
    </p:spTree>
    <p:extLst>
      <p:ext uri="{BB962C8B-B14F-4D97-AF65-F5344CB8AC3E}">
        <p14:creationId xmlns:p14="http://schemas.microsoft.com/office/powerpoint/2010/main" val="10790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738D-20C1-77AA-C9F6-1A8C38F25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6E545-22D2-F781-A683-69FDA2ECAA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48EA48-09D0-F4EE-7411-A972B99C0BDD}"/>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5" name="Footer Placeholder 4">
            <a:extLst>
              <a:ext uri="{FF2B5EF4-FFF2-40B4-BE49-F238E27FC236}">
                <a16:creationId xmlns:a16="http://schemas.microsoft.com/office/drawing/2014/main" id="{382621BE-B61B-D2C7-990B-3EAB61DAEE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522CA-376F-C405-A831-0956BDFFA2E3}"/>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335167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257A7-937E-F7FA-4344-E4DBC3DFF5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2CDD3D-9385-61DF-A0C6-97D3BE0112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4CFC09-A6F9-11FB-9578-BD3E2BBF8360}"/>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5" name="Footer Placeholder 4">
            <a:extLst>
              <a:ext uri="{FF2B5EF4-FFF2-40B4-BE49-F238E27FC236}">
                <a16:creationId xmlns:a16="http://schemas.microsoft.com/office/drawing/2014/main" id="{0852B789-5AE2-5223-D3D4-9841F80EFB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08DFC5-EDEF-826E-61CE-6E781A812F9C}"/>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426433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2F9CA8-005B-72F6-A36D-2BB5188C521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E642AB-99B0-C959-16D7-52F5BB3689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A3EF93-3F30-90F0-E4A3-AD25CF26DDF7}"/>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5" name="Footer Placeholder 4">
            <a:extLst>
              <a:ext uri="{FF2B5EF4-FFF2-40B4-BE49-F238E27FC236}">
                <a16:creationId xmlns:a16="http://schemas.microsoft.com/office/drawing/2014/main" id="{333757B8-7576-677A-315D-FB8E20811A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0D1AC-AEF8-B8D5-1CDF-BFBB809DB4D3}"/>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3507280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6_Section Hea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946169-E0F0-4E8F-B09F-DD7456C10A06}"/>
              </a:ext>
            </a:extLst>
          </p:cNvPr>
          <p:cNvSpPr>
            <a:spLocks noGrp="1"/>
          </p:cNvSpPr>
          <p:nvPr>
            <p:ph type="pic" sz="quarter" idx="14"/>
          </p:nvPr>
        </p:nvSpPr>
        <p:spPr>
          <a:xfrm>
            <a:off x="6096000" y="0"/>
            <a:ext cx="6096000" cy="6858000"/>
          </a:xfrm>
          <a:pattFill prst="pct30">
            <a:fgClr>
              <a:srgbClr val="333F48"/>
            </a:fgClr>
            <a:bgClr>
              <a:schemeClr val="bg1"/>
            </a:bgClr>
          </a:pattFill>
        </p:spPr>
        <p:txBody>
          <a:bodyPr vert="horz" wrap="square" lIns="91440" tIns="45720" rIns="91440" bIns="45720" rtlCol="0">
            <a:noAutofit/>
          </a:bodyPr>
          <a:lstStyle>
            <a:lvl1pPr>
              <a:defRPr lang="en-US">
                <a:solidFill>
                  <a:srgbClr val="003057"/>
                </a:solidFill>
              </a:defRPr>
            </a:lvl1pPr>
          </a:lstStyle>
          <a:p>
            <a:pPr marL="0" lvl="0" indent="0">
              <a:buNone/>
            </a:pPr>
            <a:r>
              <a:rPr lang="en-US"/>
              <a:t>Click icon to add picture</a:t>
            </a:r>
          </a:p>
        </p:txBody>
      </p:sp>
      <p:sp>
        <p:nvSpPr>
          <p:cNvPr id="4" name="Date Placeholder 3">
            <a:extLst>
              <a:ext uri="{FF2B5EF4-FFF2-40B4-BE49-F238E27FC236}">
                <a16:creationId xmlns:a16="http://schemas.microsoft.com/office/drawing/2014/main" id="{440115BF-D7AB-45B1-AE56-7F037655D244}"/>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6" name="Slide Number Placeholder 5">
            <a:extLst>
              <a:ext uri="{FF2B5EF4-FFF2-40B4-BE49-F238E27FC236}">
                <a16:creationId xmlns:a16="http://schemas.microsoft.com/office/drawing/2014/main" id="{AE000141-9041-4BEF-B428-C6AB5F0D418E}"/>
              </a:ext>
            </a:extLst>
          </p:cNvPr>
          <p:cNvSpPr>
            <a:spLocks noGrp="1"/>
          </p:cNvSpPr>
          <p:nvPr>
            <p:ph type="sldNum" sz="quarter" idx="12"/>
          </p:nvPr>
        </p:nvSpPr>
        <p:spPr/>
        <p:txBody>
          <a:bodyPr/>
          <a:lstStyle/>
          <a:p>
            <a:fld id="{967BC61D-7E4C-4EFE-98C9-CE8654B26352}" type="slidenum">
              <a:rPr lang="en-US" smtClean="0"/>
              <a:t>‹#›</a:t>
            </a:fld>
            <a:endParaRPr lang="en-US"/>
          </a:p>
        </p:txBody>
      </p:sp>
      <p:sp>
        <p:nvSpPr>
          <p:cNvPr id="15" name="Title 1">
            <a:extLst>
              <a:ext uri="{FF2B5EF4-FFF2-40B4-BE49-F238E27FC236}">
                <a16:creationId xmlns:a16="http://schemas.microsoft.com/office/drawing/2014/main" id="{41FEE08C-15AA-4874-A8A0-D7867E6E4288}"/>
              </a:ext>
            </a:extLst>
          </p:cNvPr>
          <p:cNvSpPr>
            <a:spLocks noGrp="1"/>
          </p:cNvSpPr>
          <p:nvPr>
            <p:ph type="title"/>
          </p:nvPr>
        </p:nvSpPr>
        <p:spPr>
          <a:xfrm>
            <a:off x="253628" y="2766218"/>
            <a:ext cx="5728072" cy="1548606"/>
          </a:xfrm>
        </p:spPr>
        <p:txBody>
          <a:bodyPr lIns="0" tIns="0" rIns="0" bIns="0">
            <a:noAutofit/>
          </a:bodyPr>
          <a:lstStyle>
            <a:lvl1pPr algn="l" defTabSz="914400" rtl="0" eaLnBrk="1" latinLnBrk="0" hangingPunct="1">
              <a:lnSpc>
                <a:spcPct val="90000"/>
              </a:lnSpc>
              <a:spcBef>
                <a:spcPct val="0"/>
              </a:spcBef>
              <a:buNone/>
              <a:defRPr lang="en-US" sz="6000" kern="1200" dirty="0">
                <a:solidFill>
                  <a:srgbClr val="DC4405"/>
                </a:solidFill>
                <a:latin typeface="Source Sans Pro Light" panose="020B0403030403020204" pitchFamily="34" charset="0"/>
                <a:ea typeface="Source Sans Pro Light" panose="020B0403030403020204" pitchFamily="34" charset="0"/>
                <a:cs typeface="+mj-cs"/>
              </a:defRPr>
            </a:lvl1pPr>
          </a:lstStyle>
          <a:p>
            <a:r>
              <a:rPr lang="en-US"/>
              <a:t>Click to edit Master title style</a:t>
            </a:r>
            <a:endParaRPr lang="en-US" dirty="0"/>
          </a:p>
        </p:txBody>
      </p:sp>
    </p:spTree>
    <p:extLst>
      <p:ext uri="{BB962C8B-B14F-4D97-AF65-F5344CB8AC3E}">
        <p14:creationId xmlns:p14="http://schemas.microsoft.com/office/powerpoint/2010/main" val="4148834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A74D08B-E94B-45A6-BEC3-F1BEC4670AA7}"/>
              </a:ext>
            </a:extLst>
          </p:cNvPr>
          <p:cNvSpPr>
            <a:spLocks noGrp="1"/>
          </p:cNvSpPr>
          <p:nvPr>
            <p:ph type="dt" sz="half" idx="10"/>
          </p:nvPr>
        </p:nvSpPr>
        <p:spPr>
          <a:xfrm>
            <a:off x="253629" y="6492875"/>
            <a:ext cx="726555" cy="228600"/>
          </a:xfrm>
        </p:spPr>
        <p:txBody>
          <a:bodyPr/>
          <a:lstStyle/>
          <a:p>
            <a:fld id="{CBE4DF96-C247-4DA8-8B5D-E900B9A151D2}" type="datetimeFigureOut">
              <a:rPr lang="en-US" smtClean="0"/>
              <a:t>3/29/26</a:t>
            </a:fld>
            <a:endParaRPr lang="en-US"/>
          </a:p>
        </p:txBody>
      </p:sp>
      <p:sp>
        <p:nvSpPr>
          <p:cNvPr id="6" name="Slide Number Placeholder 5">
            <a:extLst>
              <a:ext uri="{FF2B5EF4-FFF2-40B4-BE49-F238E27FC236}">
                <a16:creationId xmlns:a16="http://schemas.microsoft.com/office/drawing/2014/main" id="{6C7F0A86-4241-4F44-A19C-3E2AFC6AA40B}"/>
              </a:ext>
            </a:extLst>
          </p:cNvPr>
          <p:cNvSpPr>
            <a:spLocks noGrp="1"/>
          </p:cNvSpPr>
          <p:nvPr>
            <p:ph type="sldNum" sz="quarter" idx="12"/>
          </p:nvPr>
        </p:nvSpPr>
        <p:spPr>
          <a:xfrm>
            <a:off x="5965288" y="6492875"/>
            <a:ext cx="869687" cy="228600"/>
          </a:xfrm>
        </p:spPr>
        <p:txBody>
          <a:bodyPr/>
          <a:lstStyle/>
          <a:p>
            <a:fld id="{967BC61D-7E4C-4EFE-98C9-CE8654B26352}" type="slidenum">
              <a:rPr lang="en-US" smtClean="0"/>
              <a:t>‹#›</a:t>
            </a:fld>
            <a:endParaRPr lang="en-US"/>
          </a:p>
        </p:txBody>
      </p:sp>
      <p:sp>
        <p:nvSpPr>
          <p:cNvPr id="18" name="Title 1">
            <a:extLst>
              <a:ext uri="{FF2B5EF4-FFF2-40B4-BE49-F238E27FC236}">
                <a16:creationId xmlns:a16="http://schemas.microsoft.com/office/drawing/2014/main" id="{C3855C16-9F48-496D-BB52-770066E8A2EB}"/>
              </a:ext>
            </a:extLst>
          </p:cNvPr>
          <p:cNvSpPr>
            <a:spLocks noGrp="1"/>
          </p:cNvSpPr>
          <p:nvPr>
            <p:ph type="title"/>
          </p:nvPr>
        </p:nvSpPr>
        <p:spPr>
          <a:xfrm>
            <a:off x="253628" y="355211"/>
            <a:ext cx="6680024" cy="873228"/>
          </a:xfrm>
        </p:spPr>
        <p:txBody>
          <a:bodyPr>
            <a:noAutofit/>
          </a:bodyPr>
          <a:lstStyle>
            <a:lvl1pPr>
              <a:defRPr sz="4000">
                <a:solidFill>
                  <a:srgbClr val="003057"/>
                </a:solidFill>
              </a:defRPr>
            </a:lvl1pPr>
          </a:lstStyle>
          <a:p>
            <a:r>
              <a:rPr lang="en-US"/>
              <a:t>Click to edit Master title style</a:t>
            </a:r>
          </a:p>
        </p:txBody>
      </p:sp>
      <p:sp>
        <p:nvSpPr>
          <p:cNvPr id="19" name="Content Placeholder 2">
            <a:extLst>
              <a:ext uri="{FF2B5EF4-FFF2-40B4-BE49-F238E27FC236}">
                <a16:creationId xmlns:a16="http://schemas.microsoft.com/office/drawing/2014/main" id="{DA491837-BE1F-4703-BFCD-9E12A170789A}"/>
              </a:ext>
            </a:extLst>
          </p:cNvPr>
          <p:cNvSpPr>
            <a:spLocks noGrp="1"/>
          </p:cNvSpPr>
          <p:nvPr>
            <p:ph idx="1"/>
          </p:nvPr>
        </p:nvSpPr>
        <p:spPr>
          <a:xfrm>
            <a:off x="253628" y="1320513"/>
            <a:ext cx="6680024" cy="5013295"/>
          </a:xfrm>
        </p:spPr>
        <p:txBody>
          <a:bodyPr>
            <a:normAutofit/>
          </a:bodyPr>
          <a:lstStyle>
            <a:lvl1pPr>
              <a:defRPr sz="2000">
                <a:latin typeface="Source Sans Pro Light" panose="020B0403030403020204" pitchFamily="34" charset="0"/>
              </a:defRPr>
            </a:lvl1pPr>
            <a:lvl2pPr>
              <a:defRPr sz="2000">
                <a:latin typeface="Source Sans Pro Light" panose="020B0403030403020204" pitchFamily="34" charset="0"/>
              </a:defRPr>
            </a:lvl2pPr>
            <a:lvl3pPr>
              <a:defRPr sz="2000">
                <a:latin typeface="Source Sans Pro Light" panose="020B0403030403020204" pitchFamily="34" charset="0"/>
              </a:defRPr>
            </a:lvl3pPr>
            <a:lvl4pPr>
              <a:defRPr sz="2000">
                <a:latin typeface="Source Sans Pro Light" panose="020B0403030403020204" pitchFamily="34" charset="0"/>
              </a:defRPr>
            </a:lvl4pPr>
            <a:lvl5pPr>
              <a:defRPr sz="2000">
                <a:latin typeface="Source Sans Pro Light" panose="020B04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2091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5_Section Header">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1946169-E0F0-4E8F-B09F-DD7456C10A06}"/>
              </a:ext>
            </a:extLst>
          </p:cNvPr>
          <p:cNvSpPr>
            <a:spLocks noGrp="1"/>
          </p:cNvSpPr>
          <p:nvPr>
            <p:ph type="pic" sz="quarter" idx="14"/>
          </p:nvPr>
        </p:nvSpPr>
        <p:spPr>
          <a:xfrm>
            <a:off x="6096000" y="0"/>
            <a:ext cx="6096000" cy="6858000"/>
          </a:xfrm>
          <a:pattFill prst="pct30">
            <a:fgClr>
              <a:srgbClr val="333F48"/>
            </a:fgClr>
            <a:bgClr>
              <a:schemeClr val="bg1"/>
            </a:bgClr>
          </a:pattFill>
        </p:spPr>
        <p:txBody>
          <a:bodyPr vert="horz" wrap="square" lIns="91440" tIns="45720" rIns="91440" bIns="45720" rtlCol="0">
            <a:noAutofit/>
          </a:bodyPr>
          <a:lstStyle>
            <a:lvl1pPr>
              <a:defRPr lang="en-US">
                <a:solidFill>
                  <a:srgbClr val="003057"/>
                </a:solidFill>
              </a:defRPr>
            </a:lvl1pPr>
          </a:lstStyle>
          <a:p>
            <a:pPr marL="0" lvl="0" indent="0">
              <a:buNone/>
            </a:pPr>
            <a:r>
              <a:rPr lang="en-US"/>
              <a:t>Click icon to add picture</a:t>
            </a:r>
          </a:p>
        </p:txBody>
      </p:sp>
      <p:sp>
        <p:nvSpPr>
          <p:cNvPr id="4" name="Date Placeholder 3">
            <a:extLst>
              <a:ext uri="{FF2B5EF4-FFF2-40B4-BE49-F238E27FC236}">
                <a16:creationId xmlns:a16="http://schemas.microsoft.com/office/drawing/2014/main" id="{440115BF-D7AB-45B1-AE56-7F037655D244}"/>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5" name="Footer Placeholder 4">
            <a:extLst>
              <a:ext uri="{FF2B5EF4-FFF2-40B4-BE49-F238E27FC236}">
                <a16:creationId xmlns:a16="http://schemas.microsoft.com/office/drawing/2014/main" id="{C9A27461-32A6-4127-A1F5-9C8F5EA19BE6}"/>
              </a:ext>
            </a:extLst>
          </p:cNvPr>
          <p:cNvSpPr>
            <a:spLocks noGrp="1"/>
          </p:cNvSpPr>
          <p:nvPr>
            <p:ph type="ftr" sz="quarter" idx="11"/>
          </p:nvPr>
        </p:nvSpPr>
        <p:spPr>
          <a:xfrm>
            <a:off x="3531656" y="6492875"/>
            <a:ext cx="2377155" cy="228600"/>
          </a:xfrm>
          <a:prstGeom prst="rect">
            <a:avLst/>
          </a:prstGeom>
        </p:spPr>
        <p:txBody>
          <a:bodyPr/>
          <a:lstStyle>
            <a:lvl1pPr algn="r">
              <a:defRPr sz="800"/>
            </a:lvl1pPr>
          </a:lstStyle>
          <a:p>
            <a:endParaRPr lang="en-US"/>
          </a:p>
        </p:txBody>
      </p:sp>
      <p:sp>
        <p:nvSpPr>
          <p:cNvPr id="6" name="Slide Number Placeholder 5">
            <a:extLst>
              <a:ext uri="{FF2B5EF4-FFF2-40B4-BE49-F238E27FC236}">
                <a16:creationId xmlns:a16="http://schemas.microsoft.com/office/drawing/2014/main" id="{AE000141-9041-4BEF-B428-C6AB5F0D418E}"/>
              </a:ext>
            </a:extLst>
          </p:cNvPr>
          <p:cNvSpPr>
            <a:spLocks noGrp="1"/>
          </p:cNvSpPr>
          <p:nvPr>
            <p:ph type="sldNum" sz="quarter" idx="12"/>
          </p:nvPr>
        </p:nvSpPr>
        <p:spPr/>
        <p:txBody>
          <a:bodyPr/>
          <a:lstStyle/>
          <a:p>
            <a:fld id="{967BC61D-7E4C-4EFE-98C9-CE8654B26352}" type="slidenum">
              <a:rPr lang="en-US" smtClean="0"/>
              <a:t>‹#›</a:t>
            </a:fld>
            <a:endParaRPr lang="en-US"/>
          </a:p>
        </p:txBody>
      </p:sp>
      <p:sp>
        <p:nvSpPr>
          <p:cNvPr id="15" name="Title 1">
            <a:extLst>
              <a:ext uri="{FF2B5EF4-FFF2-40B4-BE49-F238E27FC236}">
                <a16:creationId xmlns:a16="http://schemas.microsoft.com/office/drawing/2014/main" id="{41FEE08C-15AA-4874-A8A0-D7867E6E4288}"/>
              </a:ext>
            </a:extLst>
          </p:cNvPr>
          <p:cNvSpPr>
            <a:spLocks noGrp="1"/>
          </p:cNvSpPr>
          <p:nvPr>
            <p:ph type="title"/>
          </p:nvPr>
        </p:nvSpPr>
        <p:spPr>
          <a:xfrm>
            <a:off x="253628" y="2766218"/>
            <a:ext cx="6554314" cy="1325563"/>
          </a:xfrm>
        </p:spPr>
        <p:txBody>
          <a:bodyPr lIns="0" tIns="0" rIns="0" bIns="0">
            <a:normAutofit/>
          </a:bodyPr>
          <a:lstStyle>
            <a:lvl1pPr algn="l" defTabSz="914400" rtl="0" eaLnBrk="1" latinLnBrk="0" hangingPunct="1">
              <a:lnSpc>
                <a:spcPct val="90000"/>
              </a:lnSpc>
              <a:spcBef>
                <a:spcPct val="0"/>
              </a:spcBef>
              <a:buNone/>
              <a:defRPr lang="en-US" sz="4400" kern="1200" dirty="0">
                <a:solidFill>
                  <a:srgbClr val="333F48"/>
                </a:solidFill>
                <a:latin typeface="Source Sans Pro Light" panose="020B0403030403020204" pitchFamily="34" charset="0"/>
                <a:ea typeface="Source Sans Pro Light" panose="020B0403030403020204" pitchFamily="34" charset="0"/>
                <a:cs typeface="+mj-cs"/>
              </a:defRPr>
            </a:lvl1pPr>
          </a:lstStyle>
          <a:p>
            <a:r>
              <a:rPr lang="en-US"/>
              <a:t>Click to edit Master title style</a:t>
            </a:r>
          </a:p>
        </p:txBody>
      </p:sp>
    </p:spTree>
    <p:extLst>
      <p:ext uri="{BB962C8B-B14F-4D97-AF65-F5344CB8AC3E}">
        <p14:creationId xmlns:p14="http://schemas.microsoft.com/office/powerpoint/2010/main" val="84489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CF7A3-BAA5-E6A1-891B-FEC6DF6139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A09BD6-7DFE-7425-DFA7-453916BADB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CE57D-5A27-6CD5-A404-162C4EBE3009}"/>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5" name="Footer Placeholder 4">
            <a:extLst>
              <a:ext uri="{FF2B5EF4-FFF2-40B4-BE49-F238E27FC236}">
                <a16:creationId xmlns:a16="http://schemas.microsoft.com/office/drawing/2014/main" id="{0DD64870-FC97-16BC-7DCC-5BB7555986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06C01-BF83-77D1-C53B-8D1E0D78003E}"/>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308614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4ACEA-F41C-18CD-232D-69C9488F17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3BA651-4342-3AED-DFC7-E55937F679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6F14C5-1FB7-38C8-57C9-209DB2FA295E}"/>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5" name="Footer Placeholder 4">
            <a:extLst>
              <a:ext uri="{FF2B5EF4-FFF2-40B4-BE49-F238E27FC236}">
                <a16:creationId xmlns:a16="http://schemas.microsoft.com/office/drawing/2014/main" id="{E70D6193-539E-AEE5-6244-9FF96CC00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4CD00-44F4-8E1C-93FC-F769EB0352C3}"/>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2725086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6F977-A8AD-DF65-B38F-23B75F09D9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3A17C-5498-ACDD-01AB-28082E579A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E2FC54-A7A9-7A2D-C82F-CD3C687E82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FEB566-FB35-4A95-5061-E51F082C2651}"/>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6" name="Footer Placeholder 5">
            <a:extLst>
              <a:ext uri="{FF2B5EF4-FFF2-40B4-BE49-F238E27FC236}">
                <a16:creationId xmlns:a16="http://schemas.microsoft.com/office/drawing/2014/main" id="{DDD7E945-CABB-5A35-9E95-20EDE68356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F2D357-A471-4C09-FA4C-438E9C981227}"/>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2362633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78DE5-7516-EF6B-FDEC-3EECB98D35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83AC70-92BC-FD5F-BE2E-CC698B6F8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BC8CC4-F89E-7B4D-5355-4C6F6E44F1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95D896-ED9A-2286-AAB3-1E977AD4CB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0F2EC-EB8A-B172-4294-B2A5979CAA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5CA31-E5E9-4F6E-7D49-4A561C19028E}"/>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8" name="Footer Placeholder 7">
            <a:extLst>
              <a:ext uri="{FF2B5EF4-FFF2-40B4-BE49-F238E27FC236}">
                <a16:creationId xmlns:a16="http://schemas.microsoft.com/office/drawing/2014/main" id="{6F88B411-0FF4-4AFA-396A-2058A066F5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A11932-0D13-5935-CFD4-12350FF22F12}"/>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2802736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F21E-4F0B-F627-9A02-6F1CED299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B750E0-7B33-19CA-311F-E31B85948711}"/>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4" name="Footer Placeholder 3">
            <a:extLst>
              <a:ext uri="{FF2B5EF4-FFF2-40B4-BE49-F238E27FC236}">
                <a16:creationId xmlns:a16="http://schemas.microsoft.com/office/drawing/2014/main" id="{AE473CB0-08F2-6753-B478-2A5A55DF17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FD2061-D8DB-69CE-E15D-D333282F0A53}"/>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3674493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7653B6-8244-6DA6-5450-0955BFF67185}"/>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3" name="Footer Placeholder 2">
            <a:extLst>
              <a:ext uri="{FF2B5EF4-FFF2-40B4-BE49-F238E27FC236}">
                <a16:creationId xmlns:a16="http://schemas.microsoft.com/office/drawing/2014/main" id="{40C774B3-8677-3973-2A2E-50095A4D15F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E3B651-7759-B48F-21F5-15C18B520FE3}"/>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41813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73962-BB3C-505B-0308-0371CC3018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2245B-62B4-A6EE-DB5B-673DC2C507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21BA7E-D176-E5B8-4479-C0AF9380D7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587480-B9AD-FB5E-3A86-34EC7913A0AC}"/>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6" name="Footer Placeholder 5">
            <a:extLst>
              <a:ext uri="{FF2B5EF4-FFF2-40B4-BE49-F238E27FC236}">
                <a16:creationId xmlns:a16="http://schemas.microsoft.com/office/drawing/2014/main" id="{CCCE5616-4865-CFD7-FD12-6FB6066C7B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AEA074-E531-4B46-81A3-FED8032828C6}"/>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1329099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7C6A-9E8B-2A34-82E8-DDADB21941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573CA0-7D15-0186-7206-0ADE3EB844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55DB97-2263-E913-573A-ADB6CCDD6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2394C-E485-4C61-1DAA-7151E15C6D1D}"/>
              </a:ext>
            </a:extLst>
          </p:cNvPr>
          <p:cNvSpPr>
            <a:spLocks noGrp="1"/>
          </p:cNvSpPr>
          <p:nvPr>
            <p:ph type="dt" sz="half" idx="10"/>
          </p:nvPr>
        </p:nvSpPr>
        <p:spPr/>
        <p:txBody>
          <a:bodyPr/>
          <a:lstStyle/>
          <a:p>
            <a:fld id="{CBE4DF96-C247-4DA8-8B5D-E900B9A151D2}" type="datetimeFigureOut">
              <a:rPr lang="en-US" smtClean="0"/>
              <a:t>3/29/26</a:t>
            </a:fld>
            <a:endParaRPr lang="en-US"/>
          </a:p>
        </p:txBody>
      </p:sp>
      <p:sp>
        <p:nvSpPr>
          <p:cNvPr id="6" name="Footer Placeholder 5">
            <a:extLst>
              <a:ext uri="{FF2B5EF4-FFF2-40B4-BE49-F238E27FC236}">
                <a16:creationId xmlns:a16="http://schemas.microsoft.com/office/drawing/2014/main" id="{6F4E3723-527E-D611-CC90-8A3F8A9AB2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56E1D-8DBD-7ADD-AA81-7790C7B92F26}"/>
              </a:ext>
            </a:extLst>
          </p:cNvPr>
          <p:cNvSpPr>
            <a:spLocks noGrp="1"/>
          </p:cNvSpPr>
          <p:nvPr>
            <p:ph type="sldNum" sz="quarter" idx="12"/>
          </p:nvPr>
        </p:nvSpPr>
        <p:spPr/>
        <p:txBody>
          <a:bodyPr/>
          <a:lstStyle/>
          <a:p>
            <a:fld id="{967BC61D-7E4C-4EFE-98C9-CE8654B26352}" type="slidenum">
              <a:rPr lang="en-US" smtClean="0"/>
              <a:t>‹#›</a:t>
            </a:fld>
            <a:endParaRPr lang="en-US"/>
          </a:p>
        </p:txBody>
      </p:sp>
    </p:spTree>
    <p:extLst>
      <p:ext uri="{BB962C8B-B14F-4D97-AF65-F5344CB8AC3E}">
        <p14:creationId xmlns:p14="http://schemas.microsoft.com/office/powerpoint/2010/main" val="779948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6F310B-21D7-20D1-DC0B-7005364EA6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F0D868-6B6D-AADA-A0BD-BA62ACD49C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81FC5-6524-62CD-9877-6060D98845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BE4DF96-C247-4DA8-8B5D-E900B9A151D2}" type="datetimeFigureOut">
              <a:rPr lang="en-US" smtClean="0"/>
              <a:t>3/29/26</a:t>
            </a:fld>
            <a:endParaRPr lang="en-US"/>
          </a:p>
        </p:txBody>
      </p:sp>
      <p:sp>
        <p:nvSpPr>
          <p:cNvPr id="5" name="Footer Placeholder 4">
            <a:extLst>
              <a:ext uri="{FF2B5EF4-FFF2-40B4-BE49-F238E27FC236}">
                <a16:creationId xmlns:a16="http://schemas.microsoft.com/office/drawing/2014/main" id="{1AA9985E-A044-4F38-3FFA-F513E1409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FCBE553-ED58-EED5-E608-B4FBD9D88F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67BC61D-7E4C-4EFE-98C9-CE8654B26352}" type="slidenum">
              <a:rPr lang="en-US" smtClean="0"/>
              <a:t>‹#›</a:t>
            </a:fld>
            <a:endParaRPr lang="en-US"/>
          </a:p>
        </p:txBody>
      </p:sp>
    </p:spTree>
    <p:extLst>
      <p:ext uri="{BB962C8B-B14F-4D97-AF65-F5344CB8AC3E}">
        <p14:creationId xmlns:p14="http://schemas.microsoft.com/office/powerpoint/2010/main" val="40495839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hyperlink" Target="https://www.piqsels.com/en/search?q=meeting+busines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hyperlink" Target="https://creativecommons.org/licenses/by-nc-sa/3.0/" TargetMode="External"/><Relationship Id="rId4" Type="http://schemas.openxmlformats.org/officeDocument/2006/relationships/hyperlink" Target="https://technofaq.org/posts/2019/04/file-archivin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pxhere.com/en/photo/155973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flatworldknowledge.lardbucket.org/books/a-primer-on-communication-studies/s14-02-group-member-roles.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0AE394F-AFF1-4485-AF1F-7387A2F04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People Discussing">
            <a:extLst>
              <a:ext uri="{FF2B5EF4-FFF2-40B4-BE49-F238E27FC236}">
                <a16:creationId xmlns:a16="http://schemas.microsoft.com/office/drawing/2014/main" id="{21F130EA-70A3-82AC-4CC8-407D0C8DED4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E91B7A-EFD6-9E63-41EC-2CAC79D14685}"/>
              </a:ext>
            </a:extLst>
          </p:cNvPr>
          <p:cNvSpPr>
            <a:spLocks noGrp="1"/>
          </p:cNvSpPr>
          <p:nvPr>
            <p:ph type="ctrTitle"/>
          </p:nvPr>
        </p:nvSpPr>
        <p:spPr>
          <a:xfrm>
            <a:off x="321733" y="554845"/>
            <a:ext cx="10656891" cy="3902673"/>
          </a:xfrm>
        </p:spPr>
        <p:txBody>
          <a:bodyPr anchor="t">
            <a:normAutofit/>
          </a:bodyPr>
          <a:lstStyle/>
          <a:p>
            <a:pPr algn="l"/>
            <a:r>
              <a:rPr lang="en-US" sz="5200">
                <a:solidFill>
                  <a:srgbClr val="FFFFFF"/>
                </a:solidFill>
              </a:rPr>
              <a:t>Procedure for Taking Minutes in a Management-Level Committee Meeting using Copilot AI	</a:t>
            </a:r>
          </a:p>
        </p:txBody>
      </p:sp>
      <p:sp>
        <p:nvSpPr>
          <p:cNvPr id="13" name="Rectangle 12">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047" y="4704862"/>
            <a:ext cx="12191999" cy="2155484"/>
          </a:xfrm>
          <a:prstGeom prst="rect">
            <a:avLst/>
          </a:prstGeom>
          <a:gradFill flip="none" rotWithShape="1">
            <a:gsLst>
              <a:gs pos="59000">
                <a:srgbClr val="000000">
                  <a:alpha val="30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6D0F1407-B1EA-57D4-9900-C8DBB4F3E395}"/>
              </a:ext>
            </a:extLst>
          </p:cNvPr>
          <p:cNvSpPr>
            <a:spLocks noGrp="1"/>
          </p:cNvSpPr>
          <p:nvPr>
            <p:ph type="subTitle" idx="1"/>
          </p:nvPr>
        </p:nvSpPr>
        <p:spPr>
          <a:xfrm>
            <a:off x="315523" y="4718033"/>
            <a:ext cx="10678296" cy="1175039"/>
          </a:xfrm>
        </p:spPr>
        <p:txBody>
          <a:bodyPr anchor="b">
            <a:normAutofit/>
          </a:bodyPr>
          <a:lstStyle/>
          <a:p>
            <a:pPr algn="l"/>
            <a:r>
              <a:rPr lang="en-US">
                <a:solidFill>
                  <a:srgbClr val="FFFFFF"/>
                </a:solidFill>
              </a:rPr>
              <a:t>Step-by-step guidance for accurate and consistent documentation</a:t>
            </a:r>
          </a:p>
        </p:txBody>
      </p:sp>
    </p:spTree>
    <p:extLst>
      <p:ext uri="{BB962C8B-B14F-4D97-AF65-F5344CB8AC3E}">
        <p14:creationId xmlns:p14="http://schemas.microsoft.com/office/powerpoint/2010/main" val="402206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5"/>
                                        </p:tgtEl>
                                      </p:cBhvr>
                                    </p:cmd>
                                  </p:childTnLst>
                                </p:cTn>
                              </p:par>
                              <p:par>
                                <p:cTn id="7" presetID="10" presetClass="entr" presetSubtype="0" fill="hold" grpId="0" nodeType="withEffect">
                                  <p:stCondLst>
                                    <p:cond delay="500"/>
                                  </p:stCondLst>
                                  <p:iterate type="wd">
                                    <p:tmPct val="15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p:stCondLst>
                                    <p:cond delay="1000"/>
                                  </p:stCondLst>
                                  <p:iterate type="wd">
                                    <p:tmPct val="15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par>
                                <p:cTn id="13" presetID="42" presetClass="entr" presetSubtype="0" fill="hold" grpId="1" nodeType="withEffect">
                                  <p:stCondLst>
                                    <p:cond delay="25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250"/>
                                        <p:tgtEl>
                                          <p:spTgt spid="3"/>
                                        </p:tgtEl>
                                      </p:cBhvr>
                                    </p:animEffect>
                                    <p:anim calcmode="lin" valueType="num">
                                      <p:cBhvr>
                                        <p:cTn id="16" dur="250" fill="hold"/>
                                        <p:tgtEl>
                                          <p:spTgt spid="3"/>
                                        </p:tgtEl>
                                        <p:attrNameLst>
                                          <p:attrName>ppt_x</p:attrName>
                                        </p:attrNameLst>
                                      </p:cBhvr>
                                      <p:tavLst>
                                        <p:tav tm="0">
                                          <p:val>
                                            <p:strVal val="#ppt_x"/>
                                          </p:val>
                                        </p:tav>
                                        <p:tav tm="100000">
                                          <p:val>
                                            <p:strVal val="#ppt_x"/>
                                          </p:val>
                                        </p:tav>
                                      </p:tavLst>
                                    </p:anim>
                                    <p:anim calcmode="lin" valueType="num">
                                      <p:cBhvr>
                                        <p:cTn id="17"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mute="1">
                <p:cTn id="23" repeatCount="indefinite" fill="hold" display="0">
                  <p:stCondLst>
                    <p:cond delay="indefinite"/>
                  </p:stCondLst>
                </p:cTn>
                <p:tgtEl>
                  <p:spTgt spid="5"/>
                </p:tgtEl>
              </p:cMediaNode>
            </p:video>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D8A2B-B3B6-88AB-1E19-0128D59C9EE9}"/>
              </a:ext>
            </a:extLst>
          </p:cNvPr>
          <p:cNvSpPr>
            <a:spLocks noGrp="1"/>
          </p:cNvSpPr>
          <p:nvPr>
            <p:ph type="title"/>
          </p:nvPr>
        </p:nvSpPr>
        <p:spPr/>
        <p:txBody>
          <a:bodyPr anchor="ctr">
            <a:normAutofit/>
          </a:bodyPr>
          <a:lstStyle/>
          <a:p>
            <a:r>
              <a:rPr lang="en-US"/>
              <a:t>Using Copilot to capture key discussion points</a:t>
            </a:r>
          </a:p>
        </p:txBody>
      </p:sp>
      <p:pic>
        <p:nvPicPr>
          <p:cNvPr id="5" name="Content Placeholder 4" descr="Couple of business persons in the office">
            <a:extLst>
              <a:ext uri="{FF2B5EF4-FFF2-40B4-BE49-F238E27FC236}">
                <a16:creationId xmlns:a16="http://schemas.microsoft.com/office/drawing/2014/main" id="{E5437A7C-9C58-439F-878F-6651BED53002}"/>
              </a:ext>
            </a:extLst>
          </p:cNvPr>
          <p:cNvPicPr>
            <a:picLocks noGrp="1" noChangeAspect="1"/>
          </p:cNvPicPr>
          <p:nvPr>
            <p:ph sz="half" idx="1"/>
          </p:nvPr>
        </p:nvPicPr>
        <p:blipFill>
          <a:blip r:embed="rId3"/>
          <a:stretch>
            <a:fillRect/>
          </a:stretch>
        </p:blipFill>
        <p:spPr>
          <a:xfrm>
            <a:off x="838200" y="2274516"/>
            <a:ext cx="5181600" cy="3453556"/>
          </a:xfrm>
          <a:prstGeom prst="rect">
            <a:avLst/>
          </a:prstGeom>
          <a:noFill/>
        </p:spPr>
      </p:pic>
      <p:sp>
        <p:nvSpPr>
          <p:cNvPr id="4" name="Content Placeholder 3">
            <a:extLst>
              <a:ext uri="{FF2B5EF4-FFF2-40B4-BE49-F238E27FC236}">
                <a16:creationId xmlns:a16="http://schemas.microsoft.com/office/drawing/2014/main" id="{CF19A6A7-DC13-8600-072F-F1CE9A8AB29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a:bodyPr>
          <a:lstStyle/>
          <a:p>
            <a:pPr marL="0" indent="0">
              <a:spcBef>
                <a:spcPts val="2500"/>
              </a:spcBef>
              <a:buNone/>
            </a:pPr>
            <a:r>
              <a:rPr lang="en-US" b="1" dirty="0">
                <a:latin typeface="Source Sans Pro ExtraLight" panose="020B0303030403020204" pitchFamily="34" charset="0"/>
              </a:rPr>
              <a:t>Utilizing Copilot During Meetings</a:t>
            </a:r>
          </a:p>
          <a:p>
            <a:pPr marL="0" lvl="1" indent="0">
              <a:buNone/>
            </a:pPr>
            <a:r>
              <a:rPr lang="en-US" sz="2800" dirty="0">
                <a:latin typeface="Source Sans Pro ExtraLight" panose="020B0303030403020204" pitchFamily="34" charset="0"/>
              </a:rPr>
              <a:t>Leverage Copilot to assist in capturing important discussion points as agenda items conclude.</a:t>
            </a:r>
          </a:p>
          <a:p>
            <a:pPr marL="0" indent="0">
              <a:spcBef>
                <a:spcPts val="2500"/>
              </a:spcBef>
              <a:buNone/>
            </a:pPr>
            <a:r>
              <a:rPr lang="en-US" b="1" dirty="0">
                <a:latin typeface="Source Sans Pro ExtraLight" panose="020B0303030403020204" pitchFamily="34" charset="0"/>
              </a:rPr>
              <a:t>Prompt-Based Note Taking</a:t>
            </a:r>
          </a:p>
          <a:p>
            <a:pPr marL="0" lvl="1" indent="0">
              <a:buNone/>
            </a:pPr>
            <a:r>
              <a:rPr lang="en-US" sz="2800" dirty="0">
                <a:latin typeface="Source Sans Pro ExtraLight" panose="020B0303030403020204" pitchFamily="34" charset="0"/>
              </a:rPr>
              <a:t>Use specific prompts aligned with agenda topics to ensure accurate and relevant key points are recorded.</a:t>
            </a:r>
          </a:p>
        </p:txBody>
      </p:sp>
    </p:spTree>
    <p:extLst>
      <p:ext uri="{BB962C8B-B14F-4D97-AF65-F5344CB8AC3E}">
        <p14:creationId xmlns:p14="http://schemas.microsoft.com/office/powerpoint/2010/main" val="4242029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83551-571C-5999-97A2-21D3D77CA005}"/>
              </a:ext>
            </a:extLst>
          </p:cNvPr>
          <p:cNvSpPr>
            <a:spLocks noGrp="1"/>
          </p:cNvSpPr>
          <p:nvPr>
            <p:ph type="title"/>
          </p:nvPr>
        </p:nvSpPr>
        <p:spPr/>
        <p:txBody>
          <a:bodyPr anchor="ctr">
            <a:normAutofit/>
          </a:bodyPr>
          <a:lstStyle/>
          <a:p>
            <a:r>
              <a:rPr lang="en-US"/>
              <a:t>Focusing on key points, decisions, and next steps</a:t>
            </a:r>
          </a:p>
        </p:txBody>
      </p:sp>
      <p:sp>
        <p:nvSpPr>
          <p:cNvPr id="4" name="Content Placeholder 3">
            <a:extLst>
              <a:ext uri="{FF2B5EF4-FFF2-40B4-BE49-F238E27FC236}">
                <a16:creationId xmlns:a16="http://schemas.microsoft.com/office/drawing/2014/main" id="{5136DA07-DA59-8099-420C-62A1936C4DAC}"/>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fontScale="92500" lnSpcReduction="20000"/>
          </a:bodyPr>
          <a:lstStyle/>
          <a:p>
            <a:pPr marL="0" indent="0">
              <a:spcBef>
                <a:spcPts val="2500"/>
              </a:spcBef>
              <a:buNone/>
            </a:pPr>
            <a:r>
              <a:rPr lang="en-US" b="1" dirty="0">
                <a:latin typeface="Source Sans Pro ExtraLight" panose="020B0303030403020204" pitchFamily="34" charset="0"/>
              </a:rPr>
              <a:t>Note Key Points</a:t>
            </a:r>
          </a:p>
          <a:p>
            <a:pPr marL="0" lvl="1" indent="0">
              <a:buNone/>
            </a:pPr>
            <a:r>
              <a:rPr lang="en-US" sz="2800" dirty="0">
                <a:latin typeface="Source Sans Pro ExtraLight" panose="020B0303030403020204" pitchFamily="34" charset="0"/>
              </a:rPr>
              <a:t>Listen to capture essential ideas instead of detailed transcripts to maintain clarity and brevity.</a:t>
            </a:r>
          </a:p>
          <a:p>
            <a:pPr marL="0" indent="0">
              <a:spcBef>
                <a:spcPts val="2500"/>
              </a:spcBef>
              <a:buNone/>
            </a:pPr>
            <a:r>
              <a:rPr lang="en-US" b="1" dirty="0">
                <a:latin typeface="Source Sans Pro ExtraLight" panose="020B0303030403020204" pitchFamily="34" charset="0"/>
              </a:rPr>
              <a:t>Focus on Decisions</a:t>
            </a:r>
          </a:p>
          <a:p>
            <a:pPr marL="0" lvl="1" indent="0">
              <a:buNone/>
            </a:pPr>
            <a:r>
              <a:rPr lang="en-US" sz="2800" dirty="0">
                <a:latin typeface="Source Sans Pro ExtraLight" panose="020B0303030403020204" pitchFamily="34" charset="0"/>
              </a:rPr>
              <a:t>Emphasize decisions made and their rationales to guide effective actions.</a:t>
            </a:r>
          </a:p>
          <a:p>
            <a:pPr marL="0" indent="0">
              <a:spcBef>
                <a:spcPts val="2500"/>
              </a:spcBef>
              <a:buNone/>
            </a:pPr>
            <a:r>
              <a:rPr lang="en-US" b="1" dirty="0">
                <a:latin typeface="Source Sans Pro ExtraLight" panose="020B0303030403020204" pitchFamily="34" charset="0"/>
              </a:rPr>
              <a:t>Next Steps</a:t>
            </a:r>
          </a:p>
          <a:p>
            <a:pPr marL="0" lvl="1" indent="0">
              <a:buNone/>
            </a:pPr>
            <a:r>
              <a:rPr lang="en-US" sz="2800" dirty="0">
                <a:latin typeface="Source Sans Pro ExtraLight" panose="020B0303030403020204" pitchFamily="34" charset="0"/>
              </a:rPr>
              <a:t>Capture clear next steps to ensure progress and accountability in projects.</a:t>
            </a:r>
          </a:p>
        </p:txBody>
      </p:sp>
      <p:pic>
        <p:nvPicPr>
          <p:cNvPr id="5" name="Content Placeholder 4" descr="Row of red checkmarks on a clipboard.">
            <a:extLst>
              <a:ext uri="{FF2B5EF4-FFF2-40B4-BE49-F238E27FC236}">
                <a16:creationId xmlns:a16="http://schemas.microsoft.com/office/drawing/2014/main" id="{ECAE6D6C-7326-49B8-9E37-CAD465979FDE}"/>
              </a:ext>
            </a:extLst>
          </p:cNvPr>
          <p:cNvPicPr>
            <a:picLocks noGrp="1" noChangeAspect="1"/>
          </p:cNvPicPr>
          <p:nvPr>
            <p:ph sz="half" idx="2"/>
          </p:nvPr>
        </p:nvPicPr>
        <p:blipFill>
          <a:blip r:embed="rId3"/>
          <a:stretch>
            <a:fillRect/>
          </a:stretch>
        </p:blipFill>
        <p:spPr>
          <a:xfrm>
            <a:off x="6172200" y="1939280"/>
            <a:ext cx="5181600" cy="4124027"/>
          </a:xfrm>
          <a:prstGeom prst="rect">
            <a:avLst/>
          </a:prstGeom>
          <a:noFill/>
        </p:spPr>
      </p:pic>
    </p:spTree>
    <p:extLst>
      <p:ext uri="{BB962C8B-B14F-4D97-AF65-F5344CB8AC3E}">
        <p14:creationId xmlns:p14="http://schemas.microsoft.com/office/powerpoint/2010/main" val="2719506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6B425E-9CA5-4023-5729-BE5C645FD8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54" r="20354"/>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9E180ED4-45AD-52F4-A142-3ED73E6BD8CD}"/>
              </a:ext>
            </a:extLst>
          </p:cNvPr>
          <p:cNvSpPr>
            <a:spLocks noGrp="1"/>
          </p:cNvSpPr>
          <p:nvPr>
            <p:ph type="title"/>
          </p:nvPr>
        </p:nvSpPr>
        <p:spPr/>
        <p:txBody>
          <a:bodyPr anchor="ctr">
            <a:normAutofit/>
          </a:bodyPr>
          <a:lstStyle/>
          <a:p>
            <a:r>
              <a:rPr lang="en-US" sz="5600" dirty="0">
                <a:ln w="0"/>
                <a:solidFill>
                  <a:schemeClr val="tx1"/>
                </a:solidFill>
                <a:effectLst>
                  <a:outerShdw blurRad="38100" dist="19050" dir="2700000" algn="tl" rotWithShape="0">
                    <a:schemeClr val="dk1">
                      <a:alpha val="40000"/>
                    </a:schemeClr>
                  </a:outerShdw>
                </a:effectLst>
              </a:rPr>
              <a:t>Steps Immediately After the Meeting</a:t>
            </a:r>
          </a:p>
        </p:txBody>
      </p:sp>
    </p:spTree>
    <p:extLst>
      <p:ext uri="{BB962C8B-B14F-4D97-AF65-F5344CB8AC3E}">
        <p14:creationId xmlns:p14="http://schemas.microsoft.com/office/powerpoint/2010/main" val="9707521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2E3F2-55AF-3E0E-24BF-1822AE95A36B}"/>
              </a:ext>
            </a:extLst>
          </p:cNvPr>
          <p:cNvSpPr>
            <a:spLocks noGrp="1"/>
          </p:cNvSpPr>
          <p:nvPr>
            <p:ph type="title"/>
          </p:nvPr>
        </p:nvSpPr>
        <p:spPr/>
        <p:txBody>
          <a:bodyPr anchor="ctr">
            <a:normAutofit/>
          </a:bodyPr>
          <a:lstStyle/>
          <a:p>
            <a:r>
              <a:rPr lang="en-US" sz="3400"/>
              <a:t>Generating and reviewing the first draft of minutes with Copilot</a:t>
            </a:r>
          </a:p>
        </p:txBody>
      </p:sp>
      <p:pic>
        <p:nvPicPr>
          <p:cNvPr id="5" name="Content Placeholder 4" descr="Office computer working">
            <a:extLst>
              <a:ext uri="{FF2B5EF4-FFF2-40B4-BE49-F238E27FC236}">
                <a16:creationId xmlns:a16="http://schemas.microsoft.com/office/drawing/2014/main" id="{9D627962-71C4-4D5D-9751-CCACFCCBA139}"/>
              </a:ext>
            </a:extLst>
          </p:cNvPr>
          <p:cNvPicPr>
            <a:picLocks noGrp="1" noChangeAspect="1"/>
          </p:cNvPicPr>
          <p:nvPr>
            <p:ph sz="half" idx="1"/>
          </p:nvPr>
        </p:nvPicPr>
        <p:blipFill>
          <a:blip r:embed="rId3"/>
          <a:stretch>
            <a:fillRect/>
          </a:stretch>
        </p:blipFill>
        <p:spPr>
          <a:xfrm>
            <a:off x="1253331" y="1825625"/>
            <a:ext cx="4351338" cy="4351338"/>
          </a:xfrm>
          <a:prstGeom prst="rect">
            <a:avLst/>
          </a:prstGeom>
          <a:noFill/>
        </p:spPr>
      </p:pic>
      <p:sp>
        <p:nvSpPr>
          <p:cNvPr id="4" name="Content Placeholder 3">
            <a:extLst>
              <a:ext uri="{FF2B5EF4-FFF2-40B4-BE49-F238E27FC236}">
                <a16:creationId xmlns:a16="http://schemas.microsoft.com/office/drawing/2014/main" id="{8FDCD52C-26D9-F2D2-3BA5-9E982B1F7ED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a:bodyPr>
          <a:lstStyle/>
          <a:p>
            <a:pPr marL="0" indent="0">
              <a:spcBef>
                <a:spcPts val="2500"/>
              </a:spcBef>
              <a:buNone/>
            </a:pPr>
            <a:r>
              <a:rPr lang="en-US" b="1" dirty="0">
                <a:latin typeface="Source Sans Pro ExtraLight" panose="020B0303030403020204" pitchFamily="34" charset="0"/>
              </a:rPr>
              <a:t>Drafting Minutes with AI</a:t>
            </a:r>
          </a:p>
          <a:p>
            <a:pPr marL="0" lvl="1" indent="0">
              <a:buNone/>
            </a:pPr>
            <a:r>
              <a:rPr lang="en-US" sz="2800" dirty="0">
                <a:latin typeface="Source Sans Pro ExtraLight" panose="020B0303030403020204" pitchFamily="34" charset="0"/>
              </a:rPr>
              <a:t>Use Copilot to efficiently generate a first draft of meeting minutes, saving time and effort.</a:t>
            </a:r>
          </a:p>
          <a:p>
            <a:pPr marL="0" indent="0">
              <a:spcBef>
                <a:spcPts val="2500"/>
              </a:spcBef>
              <a:buNone/>
            </a:pPr>
            <a:r>
              <a:rPr lang="en-US" b="1" dirty="0">
                <a:latin typeface="Source Sans Pro ExtraLight" panose="020B0303030403020204" pitchFamily="34" charset="0"/>
              </a:rPr>
              <a:t>Reviewing for Accuracy</a:t>
            </a:r>
          </a:p>
          <a:p>
            <a:pPr marL="0" lvl="1" indent="0">
              <a:buNone/>
            </a:pPr>
            <a:r>
              <a:rPr lang="en-US" sz="2800" dirty="0">
                <a:latin typeface="Source Sans Pro ExtraLight" panose="020B0303030403020204" pitchFamily="34" charset="0"/>
              </a:rPr>
              <a:t>Carefully review Copilot’s summary to ensure it is accurate and comprehensive before finalizing.</a:t>
            </a:r>
          </a:p>
        </p:txBody>
      </p:sp>
    </p:spTree>
    <p:extLst>
      <p:ext uri="{BB962C8B-B14F-4D97-AF65-F5344CB8AC3E}">
        <p14:creationId xmlns:p14="http://schemas.microsoft.com/office/powerpoint/2010/main" val="2892946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1D74A-14CB-B22D-CA26-37F007CBD138}"/>
              </a:ext>
            </a:extLst>
          </p:cNvPr>
          <p:cNvSpPr>
            <a:spLocks noGrp="1"/>
          </p:cNvSpPr>
          <p:nvPr>
            <p:ph type="title"/>
          </p:nvPr>
        </p:nvSpPr>
        <p:spPr/>
        <p:txBody>
          <a:bodyPr anchor="ctr">
            <a:normAutofit/>
          </a:bodyPr>
          <a:lstStyle/>
          <a:p>
            <a:r>
              <a:rPr lang="en-US" sz="2800"/>
              <a:t>Editing for clarity, tone, and highlighting key takeaways</a:t>
            </a:r>
          </a:p>
        </p:txBody>
      </p:sp>
      <p:graphicFrame>
        <p:nvGraphicFramePr>
          <p:cNvPr id="4" name="Content Placeholder 4">
            <a:extLst>
              <a:ext uri="{FF2B5EF4-FFF2-40B4-BE49-F238E27FC236}">
                <a16:creationId xmlns:a16="http://schemas.microsoft.com/office/drawing/2014/main" id="{A31FD5BB-2DD5-4866-949E-CEAFBB307863}"/>
              </a:ext>
            </a:extLst>
          </p:cNvPr>
          <p:cNvGraphicFramePr>
            <a:graphicFrameLocks noGrp="1"/>
          </p:cNvGraphicFramePr>
          <p:nvPr>
            <p:ph idx="1"/>
            <p:extLst>
              <p:ext uri="{D42A27DB-BD31-4B8C-83A1-F6EECF244321}">
                <p14:modId xmlns:p14="http://schemas.microsoft.com/office/powerpoint/2010/main" val="1913524697"/>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253627" y="1320513"/>
          <a:ext cx="11590541" cy="50132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9315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8529BD-867B-F5D2-7E7C-F4FC5990EE9D}"/>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296" r="26296"/>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56731CBC-61DB-E9C0-9270-9A34D4E10504}"/>
              </a:ext>
            </a:extLst>
          </p:cNvPr>
          <p:cNvSpPr>
            <a:spLocks noGrp="1"/>
          </p:cNvSpPr>
          <p:nvPr>
            <p:ph type="title"/>
          </p:nvPr>
        </p:nvSpPr>
        <p:spPr>
          <a:xfrm>
            <a:off x="253628" y="2766218"/>
            <a:ext cx="5341954" cy="1325563"/>
          </a:xfrm>
        </p:spPr>
        <p:txBody>
          <a:bodyPr anchor="ctr">
            <a:normAutofit/>
          </a:bodyPr>
          <a:lstStyle/>
          <a:p>
            <a:r>
              <a:rPr lang="en-US" dirty="0">
                <a:ln w="0"/>
                <a:solidFill>
                  <a:schemeClr val="tx1"/>
                </a:solidFill>
                <a:effectLst>
                  <a:outerShdw blurRad="38100" dist="19050" dir="2700000" algn="tl" rotWithShape="0">
                    <a:schemeClr val="dk1">
                      <a:alpha val="40000"/>
                    </a:schemeClr>
                  </a:outerShdw>
                </a:effectLst>
              </a:rPr>
              <a:t>Finalization and Distribution of Minutes</a:t>
            </a:r>
          </a:p>
        </p:txBody>
      </p:sp>
      <p:sp>
        <p:nvSpPr>
          <p:cNvPr id="3" name="TextBox 2">
            <a:extLst>
              <a:ext uri="{FF2B5EF4-FFF2-40B4-BE49-F238E27FC236}">
                <a16:creationId xmlns:a16="http://schemas.microsoft.com/office/drawing/2014/main" id="{529EEF8F-4978-1388-E28E-9BFFFE71B596}"/>
              </a:ext>
            </a:extLst>
          </p:cNvPr>
          <p:cNvSpPr txBox="1"/>
          <p:nvPr/>
        </p:nvSpPr>
        <p:spPr>
          <a:xfrm>
            <a:off x="6096000" y="6858000"/>
            <a:ext cx="6096000" cy="230832"/>
          </a:xfrm>
          <a:prstGeom prst="rect">
            <a:avLst/>
          </a:prstGeom>
          <a:noFill/>
        </p:spPr>
        <p:txBody>
          <a:bodyPr wrap="square" rtlCol="0">
            <a:spAutoFit/>
          </a:bodyPr>
          <a:lstStyle/>
          <a:p>
            <a:r>
              <a:rPr lang="en-US" sz="900">
                <a:hlinkClick r:id="rId4" tooltip="https://technofaq.org/posts/2019/04/file-archiving/"/>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19692322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53B32-F3A5-5389-960F-D7A299DFB898}"/>
              </a:ext>
            </a:extLst>
          </p:cNvPr>
          <p:cNvSpPr>
            <a:spLocks noGrp="1"/>
          </p:cNvSpPr>
          <p:nvPr>
            <p:ph type="title"/>
          </p:nvPr>
        </p:nvSpPr>
        <p:spPr/>
        <p:txBody>
          <a:bodyPr anchor="ctr">
            <a:normAutofit/>
          </a:bodyPr>
          <a:lstStyle/>
          <a:p>
            <a:r>
              <a:rPr lang="en-US" sz="3700"/>
              <a:t>Reviewing with Committee Chair and confirming accuracy</a:t>
            </a:r>
          </a:p>
        </p:txBody>
      </p:sp>
      <p:pic>
        <p:nvPicPr>
          <p:cNvPr id="5" name="Content Placeholder 4" descr="Business persons having a meeting in the office">
            <a:extLst>
              <a:ext uri="{FF2B5EF4-FFF2-40B4-BE49-F238E27FC236}">
                <a16:creationId xmlns:a16="http://schemas.microsoft.com/office/drawing/2014/main" id="{17CBEB0B-6017-4A20-A2E4-209C48BF466B}"/>
              </a:ext>
            </a:extLst>
          </p:cNvPr>
          <p:cNvPicPr>
            <a:picLocks noGrp="1" noChangeAspect="1"/>
          </p:cNvPicPr>
          <p:nvPr>
            <p:ph sz="half" idx="1"/>
          </p:nvPr>
        </p:nvPicPr>
        <p:blipFill>
          <a:blip r:embed="rId3"/>
          <a:stretch>
            <a:fillRect/>
          </a:stretch>
        </p:blipFill>
        <p:spPr>
          <a:xfrm>
            <a:off x="838200" y="2273251"/>
            <a:ext cx="5181600" cy="3456086"/>
          </a:xfrm>
          <a:prstGeom prst="rect">
            <a:avLst/>
          </a:prstGeom>
          <a:noFill/>
        </p:spPr>
      </p:pic>
      <p:sp>
        <p:nvSpPr>
          <p:cNvPr id="4" name="Content Placeholder 3">
            <a:extLst>
              <a:ext uri="{FF2B5EF4-FFF2-40B4-BE49-F238E27FC236}">
                <a16:creationId xmlns:a16="http://schemas.microsoft.com/office/drawing/2014/main" id="{4C202798-BCA8-EEDE-7BCA-0F1DB922B3A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a:bodyPr>
          <a:lstStyle/>
          <a:p>
            <a:pPr marL="0" indent="0">
              <a:spcBef>
                <a:spcPts val="2500"/>
              </a:spcBef>
              <a:buNone/>
            </a:pPr>
            <a:r>
              <a:rPr lang="en-US" b="1" dirty="0">
                <a:latin typeface="Source Sans Pro ExtraLight" panose="020B0303030403020204" pitchFamily="34" charset="0"/>
              </a:rPr>
              <a:t>Committee Chair Review</a:t>
            </a:r>
          </a:p>
          <a:p>
            <a:pPr marL="0" lvl="1" indent="0">
              <a:buNone/>
            </a:pPr>
            <a:r>
              <a:rPr lang="en-US" sz="2800" dirty="0">
                <a:latin typeface="Source Sans Pro ExtraLight" panose="020B0303030403020204" pitchFamily="34" charset="0"/>
              </a:rPr>
              <a:t>Forward your notes to the committee chair for review to ensure alignment and clarity.</a:t>
            </a:r>
          </a:p>
          <a:p>
            <a:pPr marL="0" indent="0">
              <a:spcBef>
                <a:spcPts val="2500"/>
              </a:spcBef>
              <a:buNone/>
            </a:pPr>
            <a:r>
              <a:rPr lang="en-US" b="1" dirty="0">
                <a:latin typeface="Source Sans Pro ExtraLight" panose="020B0303030403020204" pitchFamily="34" charset="0"/>
              </a:rPr>
              <a:t>Confirming Accuracy</a:t>
            </a:r>
          </a:p>
          <a:p>
            <a:pPr marL="0" lvl="1" indent="0">
              <a:buNone/>
            </a:pPr>
            <a:r>
              <a:rPr lang="en-US" sz="2800" dirty="0">
                <a:latin typeface="Source Sans Pro ExtraLight" panose="020B0303030403020204" pitchFamily="34" charset="0"/>
              </a:rPr>
              <a:t>Verify the correctness of decisions and assignments to maintain accountability and transparency.</a:t>
            </a:r>
          </a:p>
        </p:txBody>
      </p:sp>
    </p:spTree>
    <p:extLst>
      <p:ext uri="{BB962C8B-B14F-4D97-AF65-F5344CB8AC3E}">
        <p14:creationId xmlns:p14="http://schemas.microsoft.com/office/powerpoint/2010/main" val="2429783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714B-79C9-9AB2-EBC5-4AA1D60B0C92}"/>
              </a:ext>
            </a:extLst>
          </p:cNvPr>
          <p:cNvSpPr>
            <a:spLocks noGrp="1"/>
          </p:cNvSpPr>
          <p:nvPr>
            <p:ph type="title"/>
          </p:nvPr>
        </p:nvSpPr>
        <p:spPr/>
        <p:txBody>
          <a:bodyPr anchor="ctr">
            <a:normAutofit/>
          </a:bodyPr>
          <a:lstStyle/>
          <a:p>
            <a:r>
              <a:rPr lang="en-US"/>
              <a:t>Distributing minutes and ensuring accessibility</a:t>
            </a:r>
          </a:p>
        </p:txBody>
      </p:sp>
      <p:pic>
        <p:nvPicPr>
          <p:cNvPr id="5" name="Content Placeholder 4" descr="Business man and woman working together in the office">
            <a:extLst>
              <a:ext uri="{FF2B5EF4-FFF2-40B4-BE49-F238E27FC236}">
                <a16:creationId xmlns:a16="http://schemas.microsoft.com/office/drawing/2014/main" id="{C7F55063-B46B-4868-844E-00B9AF2E7EFF}"/>
              </a:ext>
            </a:extLst>
          </p:cNvPr>
          <p:cNvPicPr>
            <a:picLocks noGrp="1" noChangeAspect="1"/>
          </p:cNvPicPr>
          <p:nvPr>
            <p:ph sz="half" idx="1"/>
          </p:nvPr>
        </p:nvPicPr>
        <p:blipFill>
          <a:blip r:embed="rId3"/>
          <a:stretch>
            <a:fillRect/>
          </a:stretch>
        </p:blipFill>
        <p:spPr>
          <a:xfrm>
            <a:off x="838200" y="2249215"/>
            <a:ext cx="5181600" cy="3504158"/>
          </a:xfrm>
          <a:prstGeom prst="rect">
            <a:avLst/>
          </a:prstGeom>
          <a:noFill/>
        </p:spPr>
      </p:pic>
      <p:sp>
        <p:nvSpPr>
          <p:cNvPr id="4" name="Content Placeholder 3">
            <a:extLst>
              <a:ext uri="{FF2B5EF4-FFF2-40B4-BE49-F238E27FC236}">
                <a16:creationId xmlns:a16="http://schemas.microsoft.com/office/drawing/2014/main" id="{73265F1C-E0FB-B044-3873-28FC3043AB9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fontScale="85000" lnSpcReduction="20000"/>
          </a:bodyPr>
          <a:lstStyle/>
          <a:p>
            <a:pPr marL="0" indent="0">
              <a:spcBef>
                <a:spcPts val="2500"/>
              </a:spcBef>
              <a:buNone/>
            </a:pPr>
            <a:r>
              <a:rPr lang="en-US" b="1" dirty="0">
                <a:latin typeface="Source Sans Pro ExtraLight" panose="020B0303030403020204" pitchFamily="34" charset="0"/>
              </a:rPr>
              <a:t>Timely Distribution</a:t>
            </a:r>
          </a:p>
          <a:p>
            <a:pPr marL="0" lvl="1" indent="0">
              <a:buNone/>
            </a:pPr>
            <a:r>
              <a:rPr lang="en-US" sz="2800" dirty="0">
                <a:latin typeface="Source Sans Pro ExtraLight" panose="020B0303030403020204" pitchFamily="34" charset="0"/>
              </a:rPr>
              <a:t>Send meeting minutes to all attendees within 24 hours to ensure prompt communication.</a:t>
            </a:r>
          </a:p>
          <a:p>
            <a:pPr marL="0" indent="0">
              <a:spcBef>
                <a:spcPts val="2500"/>
              </a:spcBef>
              <a:buNone/>
            </a:pPr>
            <a:r>
              <a:rPr lang="en-US" b="1" dirty="0">
                <a:latin typeface="Source Sans Pro ExtraLight" panose="020B0303030403020204" pitchFamily="34" charset="0"/>
              </a:rPr>
              <a:t>Organized Filing</a:t>
            </a:r>
          </a:p>
          <a:p>
            <a:pPr marL="0" lvl="1" indent="0">
              <a:buNone/>
            </a:pPr>
            <a:r>
              <a:rPr lang="en-US" sz="2800" dirty="0">
                <a:latin typeface="Source Sans Pro ExtraLight" panose="020B0303030403020204" pitchFamily="34" charset="0"/>
              </a:rPr>
              <a:t>File minutes in a designated shared location for easy access and future reference.</a:t>
            </a:r>
          </a:p>
          <a:p>
            <a:pPr marL="0" indent="0">
              <a:spcBef>
                <a:spcPts val="2500"/>
              </a:spcBef>
              <a:buNone/>
            </a:pPr>
            <a:r>
              <a:rPr lang="en-US" b="1" dirty="0">
                <a:latin typeface="Source Sans Pro ExtraLight" panose="020B0303030403020204" pitchFamily="34" charset="0"/>
              </a:rPr>
              <a:t>Ensuring Accessibility</a:t>
            </a:r>
          </a:p>
          <a:p>
            <a:pPr marL="0" lvl="1" indent="0">
              <a:buNone/>
            </a:pPr>
            <a:r>
              <a:rPr lang="en-US" sz="2800" dirty="0">
                <a:latin typeface="Source Sans Pro ExtraLight" panose="020B0303030403020204" pitchFamily="34" charset="0"/>
              </a:rPr>
              <a:t>Make sure minutes are accessible to all relevant stakeholders for future meetings.</a:t>
            </a:r>
          </a:p>
        </p:txBody>
      </p:sp>
    </p:spTree>
    <p:extLst>
      <p:ext uri="{BB962C8B-B14F-4D97-AF65-F5344CB8AC3E}">
        <p14:creationId xmlns:p14="http://schemas.microsoft.com/office/powerpoint/2010/main" val="1890962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8732C5-0EEC-522D-6336-829E5BBD22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67" r="20367"/>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FCAFED31-A1AD-BD82-D355-081BA2E162AD}"/>
              </a:ext>
            </a:extLst>
          </p:cNvPr>
          <p:cNvSpPr>
            <a:spLocks noGrp="1"/>
          </p:cNvSpPr>
          <p:nvPr>
            <p:ph type="title"/>
          </p:nvPr>
        </p:nvSpPr>
        <p:spPr/>
        <p:txBody>
          <a:bodyPr anchor="ctr">
            <a:normAutofit/>
          </a:bodyPr>
          <a:lstStyle/>
          <a:p>
            <a:r>
              <a:rPr lang="en-US" sz="3800">
                <a:ln w="0"/>
                <a:solidFill>
                  <a:schemeClr val="tx1"/>
                </a:solidFill>
                <a:effectLst>
                  <a:outerShdw blurRad="38100" dist="19050" dir="2700000" algn="tl" rotWithShape="0">
                    <a:schemeClr val="dk1">
                      <a:alpha val="40000"/>
                    </a:schemeClr>
                  </a:outerShdw>
                </a:effectLst>
              </a:rPr>
              <a:t>Follow-Up Actions and Preparation for Next Meeting</a:t>
            </a:r>
          </a:p>
        </p:txBody>
      </p:sp>
    </p:spTree>
    <p:extLst>
      <p:ext uri="{BB962C8B-B14F-4D97-AF65-F5344CB8AC3E}">
        <p14:creationId xmlns:p14="http://schemas.microsoft.com/office/powerpoint/2010/main" val="3604708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13A2-53B6-C5E7-CAD5-A01867DF5E24}"/>
              </a:ext>
            </a:extLst>
          </p:cNvPr>
          <p:cNvSpPr>
            <a:spLocks noGrp="1"/>
          </p:cNvSpPr>
          <p:nvPr>
            <p:ph type="title"/>
          </p:nvPr>
        </p:nvSpPr>
        <p:spPr/>
        <p:txBody>
          <a:bodyPr anchor="ctr">
            <a:normAutofit/>
          </a:bodyPr>
          <a:lstStyle/>
          <a:p>
            <a:r>
              <a:rPr lang="en-US" sz="3400" dirty="0"/>
              <a:t>Tracking action items and entering tasks into tracking systems (if used by committee)</a:t>
            </a:r>
          </a:p>
        </p:txBody>
      </p:sp>
      <p:pic>
        <p:nvPicPr>
          <p:cNvPr id="5" name="Content Placeholder 4" descr="Credit score report tablet computer">
            <a:extLst>
              <a:ext uri="{FF2B5EF4-FFF2-40B4-BE49-F238E27FC236}">
                <a16:creationId xmlns:a16="http://schemas.microsoft.com/office/drawing/2014/main" id="{69356CBC-E485-4F08-9A5E-D533207CF50F}"/>
              </a:ext>
            </a:extLst>
          </p:cNvPr>
          <p:cNvPicPr>
            <a:picLocks noGrp="1" noChangeAspect="1"/>
          </p:cNvPicPr>
          <p:nvPr>
            <p:ph sz="half" idx="1"/>
          </p:nvPr>
        </p:nvPicPr>
        <p:blipFill>
          <a:blip r:embed="rId3"/>
          <a:stretch>
            <a:fillRect/>
          </a:stretch>
        </p:blipFill>
        <p:spPr>
          <a:xfrm>
            <a:off x="838200" y="2058194"/>
            <a:ext cx="5181600" cy="3886200"/>
          </a:xfrm>
          <a:prstGeom prst="rect">
            <a:avLst/>
          </a:prstGeom>
          <a:noFill/>
        </p:spPr>
      </p:pic>
      <p:sp>
        <p:nvSpPr>
          <p:cNvPr id="4" name="Content Placeholder 3">
            <a:extLst>
              <a:ext uri="{FF2B5EF4-FFF2-40B4-BE49-F238E27FC236}">
                <a16:creationId xmlns:a16="http://schemas.microsoft.com/office/drawing/2014/main" id="{90EF23EC-179B-B16E-59EF-DB5B0514F3F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a:bodyPr>
          <a:lstStyle/>
          <a:p>
            <a:pPr marL="0" indent="0">
              <a:spcBef>
                <a:spcPts val="2500"/>
              </a:spcBef>
              <a:buNone/>
            </a:pPr>
            <a:r>
              <a:rPr lang="en-US" b="1" dirty="0">
                <a:latin typeface="Source Sans Pro ExtraLight" panose="020B0303030403020204" pitchFamily="34" charset="0"/>
              </a:rPr>
              <a:t>Track Action Items</a:t>
            </a:r>
          </a:p>
          <a:p>
            <a:pPr marL="0" lvl="1" indent="0">
              <a:buNone/>
            </a:pPr>
            <a:r>
              <a:rPr lang="en-US" sz="2800" dirty="0">
                <a:latin typeface="Source Sans Pro ExtraLight" panose="020B0303030403020204" pitchFamily="34" charset="0"/>
              </a:rPr>
              <a:t>Keep a clear record of all action items to ensure accountability and progress.</a:t>
            </a:r>
          </a:p>
          <a:p>
            <a:pPr marL="0" indent="0">
              <a:spcBef>
                <a:spcPts val="2500"/>
              </a:spcBef>
              <a:buNone/>
            </a:pPr>
            <a:r>
              <a:rPr lang="en-US" b="1" dirty="0">
                <a:latin typeface="Source Sans Pro ExtraLight" panose="020B0303030403020204" pitchFamily="34" charset="0"/>
              </a:rPr>
              <a:t>Enter Tasks into Planner</a:t>
            </a:r>
          </a:p>
          <a:p>
            <a:pPr marL="0" lvl="1" indent="0">
              <a:buNone/>
            </a:pPr>
            <a:r>
              <a:rPr lang="en-US" sz="2800" dirty="0">
                <a:latin typeface="Source Sans Pro ExtraLight" panose="020B0303030403020204" pitchFamily="34" charset="0"/>
              </a:rPr>
              <a:t>Input tasks promptly into Teams Planner or designated system for organized workflow management.</a:t>
            </a:r>
          </a:p>
        </p:txBody>
      </p:sp>
    </p:spTree>
    <p:extLst>
      <p:ext uri="{BB962C8B-B14F-4D97-AF65-F5344CB8AC3E}">
        <p14:creationId xmlns:p14="http://schemas.microsoft.com/office/powerpoint/2010/main" val="11060013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763D60-BAF0-FCD0-DB2B-A89BF4DC308F}"/>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Minute-Taking Agenda</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231C16D-49F5-0FB9-03FD-7EDA53C5FE89}"/>
              </a:ext>
            </a:extLst>
          </p:cNvPr>
          <p:cNvSpPr>
            <a:spLocks noGrp="1"/>
          </p:cNvSpPr>
          <p:nvPr>
            <p:ph idx="1"/>
            <p:extLst>
              <p:ext uri="{E7BDC344-281C-4309-B0C6-D0EE65EED2A8}">
                <p202:designPr xmlns:p202="http://schemas.microsoft.com/office/powerpoint/2020/02/main">
                  <p202:designTagLst>
                    <p202:designTag name="ARCH:1:CLS" val="BulletedText"/>
                  </p202:designTagLst>
                </p202:designPr>
              </p:ext>
            </p:extLst>
          </p:nvPr>
        </p:nvSpPr>
        <p:spPr>
          <a:xfrm>
            <a:off x="1155548" y="2217343"/>
            <a:ext cx="9880893" cy="3959619"/>
          </a:xfrm>
        </p:spPr>
        <p:txBody>
          <a:bodyPr vert="horz" lIns="91440" tIns="45720" rIns="91440" bIns="45720" rtlCol="0">
            <a:normAutofit/>
          </a:bodyPr>
          <a:lstStyle/>
          <a:p>
            <a:pPr>
              <a:spcBef>
                <a:spcPts val="2500"/>
              </a:spcBef>
            </a:pPr>
            <a:r>
              <a:rPr lang="en-US" sz="2400" b="1">
                <a:latin typeface="Source Sans Pro ExtraLight" panose="020B0303030403020204" pitchFamily="34" charset="0"/>
              </a:rPr>
              <a:t>Preparation Before the Meeting</a:t>
            </a:r>
          </a:p>
          <a:p>
            <a:pPr>
              <a:spcBef>
                <a:spcPts val="2500"/>
              </a:spcBef>
            </a:pPr>
            <a:r>
              <a:rPr lang="en-US" sz="2400" b="1">
                <a:latin typeface="Source Sans Pro ExtraLight" panose="020B0303030403020204" pitchFamily="34" charset="0"/>
              </a:rPr>
              <a:t>Actions During the Meeting</a:t>
            </a:r>
          </a:p>
          <a:p>
            <a:pPr>
              <a:spcBef>
                <a:spcPts val="2500"/>
              </a:spcBef>
            </a:pPr>
            <a:r>
              <a:rPr lang="en-US" sz="2400" b="1">
                <a:latin typeface="Source Sans Pro ExtraLight" panose="020B0303030403020204" pitchFamily="34" charset="0"/>
              </a:rPr>
              <a:t>Steps Immediately After the Meeting</a:t>
            </a:r>
          </a:p>
          <a:p>
            <a:pPr>
              <a:spcBef>
                <a:spcPts val="2500"/>
              </a:spcBef>
            </a:pPr>
            <a:r>
              <a:rPr lang="en-US" sz="2400" b="1">
                <a:latin typeface="Source Sans Pro ExtraLight" panose="020B0303030403020204" pitchFamily="34" charset="0"/>
              </a:rPr>
              <a:t>Finalization and Distribution of Minutes</a:t>
            </a:r>
          </a:p>
          <a:p>
            <a:pPr>
              <a:spcBef>
                <a:spcPts val="2500"/>
              </a:spcBef>
            </a:pPr>
            <a:r>
              <a:rPr lang="en-US" sz="2400" b="1">
                <a:latin typeface="Source Sans Pro ExtraLight" panose="020B0303030403020204" pitchFamily="34" charset="0"/>
              </a:rPr>
              <a:t>Follow-Up Actions and Preparation for Next Meeting</a:t>
            </a:r>
          </a:p>
          <a:p>
            <a:pPr>
              <a:spcBef>
                <a:spcPts val="2500"/>
              </a:spcBef>
            </a:pPr>
            <a:r>
              <a:rPr lang="en-US" sz="2400" b="1">
                <a:latin typeface="Source Sans Pro ExtraLight" panose="020B0303030403020204" pitchFamily="34" charset="0"/>
              </a:rPr>
              <a:t>Tips for Consistency in Minute-Taking</a:t>
            </a:r>
          </a:p>
        </p:txBody>
      </p:sp>
    </p:spTree>
    <p:extLst>
      <p:ext uri="{BB962C8B-B14F-4D97-AF65-F5344CB8AC3E}">
        <p14:creationId xmlns:p14="http://schemas.microsoft.com/office/powerpoint/2010/main" val="3641644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2677D-AD7D-B17A-417F-20FB9DD023D7}"/>
              </a:ext>
            </a:extLst>
          </p:cNvPr>
          <p:cNvSpPr>
            <a:spLocks noGrp="1"/>
          </p:cNvSpPr>
          <p:nvPr>
            <p:ph type="title"/>
          </p:nvPr>
        </p:nvSpPr>
        <p:spPr/>
        <p:txBody>
          <a:bodyPr anchor="ctr">
            <a:normAutofit/>
          </a:bodyPr>
          <a:lstStyle/>
          <a:p>
            <a:r>
              <a:rPr lang="en-US" sz="4100"/>
              <a:t>Preparing for the next meeting using previous minutes</a:t>
            </a:r>
          </a:p>
        </p:txBody>
      </p:sp>
      <p:pic>
        <p:nvPicPr>
          <p:cNvPr id="5" name="Content Placeholder 4" descr="To do lists and colorful post it notes">
            <a:extLst>
              <a:ext uri="{FF2B5EF4-FFF2-40B4-BE49-F238E27FC236}">
                <a16:creationId xmlns:a16="http://schemas.microsoft.com/office/drawing/2014/main" id="{DC777DA0-EFB9-499F-A15C-A616FE2FAD17}"/>
              </a:ext>
            </a:extLst>
          </p:cNvPr>
          <p:cNvPicPr>
            <a:picLocks noGrp="1" noChangeAspect="1"/>
          </p:cNvPicPr>
          <p:nvPr>
            <p:ph sz="half" idx="1"/>
          </p:nvPr>
        </p:nvPicPr>
        <p:blipFill>
          <a:blip r:embed="rId3"/>
          <a:stretch>
            <a:fillRect/>
          </a:stretch>
        </p:blipFill>
        <p:spPr>
          <a:xfrm>
            <a:off x="838200" y="2274516"/>
            <a:ext cx="5181600" cy="3453556"/>
          </a:xfrm>
          <a:prstGeom prst="rect">
            <a:avLst/>
          </a:prstGeom>
          <a:noFill/>
        </p:spPr>
      </p:pic>
      <p:sp>
        <p:nvSpPr>
          <p:cNvPr id="4" name="Content Placeholder 3">
            <a:extLst>
              <a:ext uri="{FF2B5EF4-FFF2-40B4-BE49-F238E27FC236}">
                <a16:creationId xmlns:a16="http://schemas.microsoft.com/office/drawing/2014/main" id="{D415F035-4658-2D2A-4B9A-A6311EC3A5E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fontScale="85000" lnSpcReduction="20000"/>
          </a:bodyPr>
          <a:lstStyle/>
          <a:p>
            <a:pPr marL="0" indent="0">
              <a:spcBef>
                <a:spcPts val="2500"/>
              </a:spcBef>
              <a:buNone/>
            </a:pPr>
            <a:r>
              <a:rPr lang="en-US" b="1" dirty="0">
                <a:latin typeface="Source Sans Pro ExtraLight" panose="020B0303030403020204" pitchFamily="34" charset="0"/>
              </a:rPr>
              <a:t>Review Previous Minutes</a:t>
            </a:r>
          </a:p>
          <a:p>
            <a:pPr marL="0" lvl="1" indent="0">
              <a:buNone/>
            </a:pPr>
            <a:r>
              <a:rPr lang="en-US" sz="2800" dirty="0">
                <a:latin typeface="Source Sans Pro ExtraLight" panose="020B0303030403020204" pitchFamily="34" charset="0"/>
              </a:rPr>
              <a:t>Carefully examine previous meeting minutes to gather important updates and decisions made.</a:t>
            </a:r>
          </a:p>
          <a:p>
            <a:pPr marL="0" indent="0">
              <a:spcBef>
                <a:spcPts val="2500"/>
              </a:spcBef>
              <a:buNone/>
            </a:pPr>
            <a:r>
              <a:rPr lang="en-US" b="1" dirty="0">
                <a:latin typeface="Source Sans Pro ExtraLight" panose="020B0303030403020204" pitchFamily="34" charset="0"/>
              </a:rPr>
              <a:t>Update the Chair</a:t>
            </a:r>
          </a:p>
          <a:p>
            <a:pPr marL="0" lvl="1" indent="0">
              <a:buNone/>
            </a:pPr>
            <a:r>
              <a:rPr lang="en-US" sz="2800" dirty="0">
                <a:latin typeface="Source Sans Pro ExtraLight" panose="020B0303030403020204" pitchFamily="34" charset="0"/>
              </a:rPr>
              <a:t>Inform the Chair about key points from previous meetings to keep them well-prepared.</a:t>
            </a:r>
          </a:p>
          <a:p>
            <a:pPr marL="0" indent="0">
              <a:spcBef>
                <a:spcPts val="2500"/>
              </a:spcBef>
              <a:buNone/>
            </a:pPr>
            <a:r>
              <a:rPr lang="en-US" b="1" dirty="0">
                <a:latin typeface="Source Sans Pro ExtraLight" panose="020B0303030403020204" pitchFamily="34" charset="0"/>
              </a:rPr>
              <a:t>Inform the Agenda</a:t>
            </a:r>
          </a:p>
          <a:p>
            <a:pPr marL="0" lvl="1" indent="0">
              <a:buNone/>
            </a:pPr>
            <a:r>
              <a:rPr lang="en-US" sz="2800" dirty="0">
                <a:latin typeface="Source Sans Pro ExtraLight" panose="020B0303030403020204" pitchFamily="34" charset="0"/>
              </a:rPr>
              <a:t>Use insights from previous minutes to shape and organize the agenda for the upcoming meeting.</a:t>
            </a:r>
          </a:p>
        </p:txBody>
      </p:sp>
    </p:spTree>
    <p:extLst>
      <p:ext uri="{BB962C8B-B14F-4D97-AF65-F5344CB8AC3E}">
        <p14:creationId xmlns:p14="http://schemas.microsoft.com/office/powerpoint/2010/main" val="3907604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s pointing right while one points left">
            <a:extLst>
              <a:ext uri="{FF2B5EF4-FFF2-40B4-BE49-F238E27FC236}">
                <a16:creationId xmlns:a16="http://schemas.microsoft.com/office/drawing/2014/main" id="{AEDE989E-487F-81FF-7186-6B4D0B25A5F4}"/>
              </a:ext>
            </a:extLst>
          </p:cNvPr>
          <p:cNvPicPr>
            <a:picLocks noChangeAspect="1"/>
          </p:cNvPicPr>
          <p:nvPr/>
        </p:nvPicPr>
        <p:blipFill>
          <a:blip r:embed="rId3"/>
          <a:srcRect l="28067" r="12599" b="-1"/>
          <a:stretch>
            <a:fillRect/>
          </a:stretch>
        </p:blipFill>
        <p:spPr>
          <a:xfrm>
            <a:off x="6096000" y="10"/>
            <a:ext cx="6096000" cy="6857990"/>
          </a:xfrm>
          <a:prstGeom prst="rect">
            <a:avLst/>
          </a:prstGeom>
          <a:noFill/>
        </p:spPr>
      </p:pic>
      <p:sp>
        <p:nvSpPr>
          <p:cNvPr id="2" name="Title 1">
            <a:extLst>
              <a:ext uri="{FF2B5EF4-FFF2-40B4-BE49-F238E27FC236}">
                <a16:creationId xmlns:a16="http://schemas.microsoft.com/office/drawing/2014/main" id="{9F74AAAC-8E3A-F96B-399E-0B2BEE30CF86}"/>
              </a:ext>
            </a:extLst>
          </p:cNvPr>
          <p:cNvSpPr>
            <a:spLocks noGrp="1"/>
          </p:cNvSpPr>
          <p:nvPr>
            <p:ph type="title"/>
          </p:nvPr>
        </p:nvSpPr>
        <p:spPr/>
        <p:txBody>
          <a:bodyPr anchor="ctr">
            <a:normAutofit/>
          </a:bodyPr>
          <a:lstStyle/>
          <a:p>
            <a:r>
              <a:rPr lang="en-US" dirty="0">
                <a:ln w="0"/>
                <a:solidFill>
                  <a:schemeClr val="tx1"/>
                </a:solidFill>
                <a:effectLst>
                  <a:outerShdw blurRad="38100" dist="19050" dir="2700000" algn="tl" rotWithShape="0">
                    <a:schemeClr val="dk1">
                      <a:alpha val="40000"/>
                    </a:schemeClr>
                  </a:outerShdw>
                </a:effectLst>
              </a:rPr>
              <a:t>Tips for Consistency in Minute-Taking</a:t>
            </a:r>
          </a:p>
        </p:txBody>
      </p:sp>
    </p:spTree>
    <p:extLst>
      <p:ext uri="{BB962C8B-B14F-4D97-AF65-F5344CB8AC3E}">
        <p14:creationId xmlns:p14="http://schemas.microsoft.com/office/powerpoint/2010/main" val="3487730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9177C-1531-C9BC-D3D2-39F5A90A4B2A}"/>
              </a:ext>
            </a:extLst>
          </p:cNvPr>
          <p:cNvSpPr>
            <a:spLocks noGrp="1"/>
          </p:cNvSpPr>
          <p:nvPr>
            <p:ph type="title"/>
          </p:nvPr>
        </p:nvSpPr>
        <p:spPr/>
        <p:txBody>
          <a:bodyPr anchor="ctr">
            <a:normAutofit/>
          </a:bodyPr>
          <a:lstStyle/>
          <a:p>
            <a:r>
              <a:rPr lang="en-US"/>
              <a:t>Importance of using a consistent template</a:t>
            </a:r>
          </a:p>
        </p:txBody>
      </p:sp>
      <p:pic>
        <p:nvPicPr>
          <p:cNvPr id="5" name="Content Placeholder 4" descr="Shot of a creative workstation with no people">
            <a:extLst>
              <a:ext uri="{FF2B5EF4-FFF2-40B4-BE49-F238E27FC236}">
                <a16:creationId xmlns:a16="http://schemas.microsoft.com/office/drawing/2014/main" id="{E3344B95-0E55-40BD-96F8-034FC2E4995E}"/>
              </a:ext>
            </a:extLst>
          </p:cNvPr>
          <p:cNvPicPr>
            <a:picLocks noGrp="1" noChangeAspect="1"/>
          </p:cNvPicPr>
          <p:nvPr>
            <p:ph sz="half" idx="1"/>
          </p:nvPr>
        </p:nvPicPr>
        <p:blipFill>
          <a:blip r:embed="rId3"/>
          <a:stretch>
            <a:fillRect/>
          </a:stretch>
        </p:blipFill>
        <p:spPr>
          <a:xfrm>
            <a:off x="838200" y="2273251"/>
            <a:ext cx="5181600" cy="3456086"/>
          </a:xfrm>
          <a:prstGeom prst="rect">
            <a:avLst/>
          </a:prstGeom>
          <a:noFill/>
        </p:spPr>
      </p:pic>
      <p:sp>
        <p:nvSpPr>
          <p:cNvPr id="4" name="Content Placeholder 3">
            <a:extLst>
              <a:ext uri="{FF2B5EF4-FFF2-40B4-BE49-F238E27FC236}">
                <a16:creationId xmlns:a16="http://schemas.microsoft.com/office/drawing/2014/main" id="{51DC9501-5DE1-2902-E8C9-3E4335A23955}"/>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a:bodyPr>
          <a:lstStyle/>
          <a:p>
            <a:pPr marL="0" indent="0">
              <a:spcBef>
                <a:spcPts val="2500"/>
              </a:spcBef>
              <a:buNone/>
            </a:pPr>
            <a:r>
              <a:rPr lang="en-US" b="1" dirty="0">
                <a:latin typeface="Source Sans Pro ExtraLight" panose="020B0303030403020204" pitchFamily="34" charset="0"/>
              </a:rPr>
              <a:t>Enhances Recognition</a:t>
            </a:r>
          </a:p>
          <a:p>
            <a:pPr marL="0" lvl="1" indent="0">
              <a:buNone/>
            </a:pPr>
            <a:r>
              <a:rPr lang="en-US" sz="2800" dirty="0">
                <a:latin typeface="Source Sans Pro ExtraLight" panose="020B0303030403020204" pitchFamily="34" charset="0"/>
              </a:rPr>
              <a:t>Using a consistent template helps committee members quickly recognize key information across documents.</a:t>
            </a:r>
          </a:p>
          <a:p>
            <a:pPr marL="0" indent="0">
              <a:spcBef>
                <a:spcPts val="2500"/>
              </a:spcBef>
              <a:buNone/>
            </a:pPr>
            <a:r>
              <a:rPr lang="en-US" b="1" dirty="0">
                <a:latin typeface="Source Sans Pro ExtraLight" panose="020B0303030403020204" pitchFamily="34" charset="0"/>
              </a:rPr>
              <a:t>Improves Efficiency</a:t>
            </a:r>
          </a:p>
          <a:p>
            <a:pPr marL="0" lvl="1" indent="0">
              <a:buNone/>
            </a:pPr>
            <a:r>
              <a:rPr lang="en-US" sz="2800" dirty="0">
                <a:latin typeface="Source Sans Pro ExtraLight" panose="020B0303030403020204" pitchFamily="34" charset="0"/>
              </a:rPr>
              <a:t>A uniform template allows faster navigation to decisions and assignments during meetings.</a:t>
            </a:r>
          </a:p>
        </p:txBody>
      </p:sp>
    </p:spTree>
    <p:extLst>
      <p:ext uri="{BB962C8B-B14F-4D97-AF65-F5344CB8AC3E}">
        <p14:creationId xmlns:p14="http://schemas.microsoft.com/office/powerpoint/2010/main" val="969328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7F5E5-2A42-C43C-76D0-832E20667D44}"/>
              </a:ext>
            </a:extLst>
          </p:cNvPr>
          <p:cNvSpPr>
            <a:spLocks noGrp="1"/>
          </p:cNvSpPr>
          <p:nvPr>
            <p:ph type="title"/>
          </p:nvPr>
        </p:nvSpPr>
        <p:spPr/>
        <p:txBody>
          <a:bodyPr anchor="ctr">
            <a:normAutofit/>
          </a:bodyPr>
          <a:lstStyle/>
          <a:p>
            <a:r>
              <a:rPr lang="en-US"/>
              <a:t>Conclusion</a:t>
            </a:r>
          </a:p>
        </p:txBody>
      </p:sp>
      <p:sp>
        <p:nvSpPr>
          <p:cNvPr id="3" name="Content Placeholder 2">
            <a:extLst>
              <a:ext uri="{FF2B5EF4-FFF2-40B4-BE49-F238E27FC236}">
                <a16:creationId xmlns:a16="http://schemas.microsoft.com/office/drawing/2014/main" id="{61842485-F6F9-DB07-01BE-BF59EDA51F2D}"/>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3627" y="1320513"/>
            <a:ext cx="11601299" cy="5013295"/>
          </a:xfrm>
        </p:spPr>
        <p:txBody>
          <a:bodyPr vert="horz" lIns="91440" tIns="45720" rIns="91440" bIns="45720" rtlCol="0">
            <a:normAutofit/>
          </a:bodyPr>
          <a:lstStyle/>
          <a:p>
            <a:pPr marL="0" indent="0">
              <a:spcBef>
                <a:spcPts val="2500"/>
              </a:spcBef>
              <a:buNone/>
            </a:pPr>
            <a:r>
              <a:rPr lang="en-US" sz="2800" b="1" dirty="0">
                <a:latin typeface="Source Sans Pro ExtraLight" panose="020B0303030403020204" pitchFamily="34" charset="0"/>
              </a:rPr>
              <a:t>Thorough Preparation</a:t>
            </a:r>
          </a:p>
          <a:p>
            <a:pPr marL="0" lvl="1" indent="0">
              <a:buNone/>
            </a:pPr>
            <a:r>
              <a:rPr lang="en-US" sz="2800" dirty="0">
                <a:latin typeface="Source Sans Pro ExtraLight" panose="020B0303030403020204" pitchFamily="34" charset="0"/>
              </a:rPr>
              <a:t>Preparing thoroughly before meetings enables accurate and comprehensive minute-taking.</a:t>
            </a:r>
          </a:p>
          <a:p>
            <a:pPr marL="0" indent="0">
              <a:spcBef>
                <a:spcPts val="2500"/>
              </a:spcBef>
              <a:buNone/>
            </a:pPr>
            <a:r>
              <a:rPr lang="en-US" sz="2800" b="1" dirty="0">
                <a:latin typeface="Source Sans Pro ExtraLight" panose="020B0303030403020204" pitchFamily="34" charset="0"/>
              </a:rPr>
              <a:t>Prompt Follow-up</a:t>
            </a:r>
          </a:p>
          <a:p>
            <a:pPr marL="0" lvl="1" indent="0">
              <a:buNone/>
            </a:pPr>
            <a:r>
              <a:rPr lang="en-US" sz="2800" dirty="0">
                <a:latin typeface="Source Sans Pro ExtraLight" panose="020B0303030403020204" pitchFamily="34" charset="0"/>
              </a:rPr>
              <a:t>Promptly following up on action items maintains accountability and momentum after meetings.</a:t>
            </a:r>
          </a:p>
          <a:p>
            <a:pPr marL="0" indent="0">
              <a:spcBef>
                <a:spcPts val="2500"/>
              </a:spcBef>
              <a:buNone/>
            </a:pPr>
            <a:r>
              <a:rPr lang="en-US" sz="2800" b="1" dirty="0">
                <a:latin typeface="Source Sans Pro ExtraLight" panose="020B0303030403020204" pitchFamily="34" charset="0"/>
              </a:rPr>
              <a:t>Use of Digital Tools</a:t>
            </a:r>
          </a:p>
          <a:p>
            <a:pPr marL="0" lvl="1" indent="0">
              <a:buNone/>
            </a:pPr>
            <a:r>
              <a:rPr lang="en-US" sz="2800" dirty="0">
                <a:latin typeface="Source Sans Pro ExtraLight" panose="020B0303030403020204" pitchFamily="34" charset="0"/>
              </a:rPr>
              <a:t>Leveraging digital tools like Copilot streamlines minute-taking and increases efficiency.</a:t>
            </a:r>
          </a:p>
        </p:txBody>
      </p:sp>
    </p:spTree>
    <p:extLst>
      <p:ext uri="{BB962C8B-B14F-4D97-AF65-F5344CB8AC3E}">
        <p14:creationId xmlns:p14="http://schemas.microsoft.com/office/powerpoint/2010/main" val="2362722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216E6-5407-C08F-3B04-1382C8814D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728C89-8221-BCF4-229E-6485EC9069AB}"/>
              </a:ext>
            </a:extLst>
          </p:cNvPr>
          <p:cNvSpPr>
            <a:spLocks noGrp="1"/>
          </p:cNvSpPr>
          <p:nvPr>
            <p:ph type="title"/>
          </p:nvPr>
        </p:nvSpPr>
        <p:spPr>
          <a:xfrm>
            <a:off x="264261" y="355211"/>
            <a:ext cx="6680024" cy="873228"/>
          </a:xfrm>
        </p:spPr>
        <p:txBody>
          <a:bodyPr anchor="ctr">
            <a:normAutofit/>
          </a:bodyPr>
          <a:lstStyle/>
          <a:p>
            <a:r>
              <a:rPr lang="en-US" dirty="0"/>
              <a:t>Using AI Generated Notes</a:t>
            </a:r>
          </a:p>
        </p:txBody>
      </p:sp>
      <p:sp>
        <p:nvSpPr>
          <p:cNvPr id="3" name="Content Placeholder 2">
            <a:extLst>
              <a:ext uri="{FF2B5EF4-FFF2-40B4-BE49-F238E27FC236}">
                <a16:creationId xmlns:a16="http://schemas.microsoft.com/office/drawing/2014/main" id="{EB2F54F2-B178-CFDD-2469-EC3546B9E6A6}"/>
              </a:ext>
            </a:extLst>
          </p:cNvPr>
          <p:cNvSpPr>
            <a:spLocks noGrp="1"/>
          </p:cNvSpPr>
          <p:nvPr>
            <p:ph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53627" y="1320513"/>
            <a:ext cx="5218705" cy="5013295"/>
          </a:xfrm>
        </p:spPr>
        <p:txBody>
          <a:bodyPr vert="horz" lIns="91440" tIns="45720" rIns="91440" bIns="45720" rtlCol="0">
            <a:normAutofit/>
          </a:bodyPr>
          <a:lstStyle/>
          <a:p>
            <a:pPr marL="0" indent="0">
              <a:spcBef>
                <a:spcPts val="2500"/>
              </a:spcBef>
              <a:buNone/>
            </a:pPr>
            <a:r>
              <a:rPr lang="en-US" sz="2800" b="1" dirty="0">
                <a:latin typeface="Source Sans Pro ExtraLight" panose="020B0303030403020204" pitchFamily="34" charset="0"/>
              </a:rPr>
              <a:t>Meeting Notes &amp; Follow-up tasks</a:t>
            </a:r>
          </a:p>
          <a:p>
            <a:pPr marL="457200" lvl="1" indent="-457200"/>
            <a:r>
              <a:rPr lang="en-US" sz="2800" dirty="0">
                <a:latin typeface="Source Sans Pro ExtraLight" panose="020B0303030403020204" pitchFamily="34" charset="0"/>
              </a:rPr>
              <a:t>Access notes in Meeting </a:t>
            </a:r>
            <a:r>
              <a:rPr lang="en-US" sz="2800">
                <a:latin typeface="Source Sans Pro ExtraLight" panose="020B0303030403020204" pitchFamily="34" charset="0"/>
              </a:rPr>
              <a:t>Chat under </a:t>
            </a:r>
            <a:r>
              <a:rPr lang="en-US" sz="2800" dirty="0">
                <a:latin typeface="Source Sans Pro ExtraLight" panose="020B0303030403020204" pitchFamily="34" charset="0"/>
              </a:rPr>
              <a:t>View recap</a:t>
            </a:r>
          </a:p>
          <a:p>
            <a:pPr marL="457200" lvl="1" indent="-457200"/>
            <a:r>
              <a:rPr lang="en-US" sz="2800" dirty="0">
                <a:latin typeface="Source Sans Pro ExtraLight" panose="020B0303030403020204" pitchFamily="34" charset="0"/>
              </a:rPr>
              <a:t>Review key discussion points &amp; decisions made and align to the agenda topics on your minutes template</a:t>
            </a:r>
          </a:p>
          <a:p>
            <a:pPr marL="0" lvl="1" indent="0">
              <a:buNone/>
            </a:pPr>
            <a:endParaRPr lang="en-US" sz="2800" b="1" dirty="0">
              <a:latin typeface="Source Sans Pro ExtraLight" panose="020B0303030403020204" pitchFamily="34" charset="0"/>
            </a:endParaRPr>
          </a:p>
          <a:p>
            <a:pPr marL="0" lvl="1" indent="0">
              <a:buNone/>
            </a:pPr>
            <a:r>
              <a:rPr lang="en-US" sz="2800" b="1" dirty="0">
                <a:latin typeface="Source Sans Pro ExtraLight" panose="020B0303030403020204" pitchFamily="34" charset="0"/>
              </a:rPr>
              <a:t>Best Practice</a:t>
            </a:r>
          </a:p>
          <a:p>
            <a:pPr marL="0" lvl="1" indent="0">
              <a:buNone/>
            </a:pPr>
            <a:r>
              <a:rPr lang="en-US" sz="2800" dirty="0">
                <a:latin typeface="Source Sans Pro ExtraLight" panose="020B0303030403020204" pitchFamily="34" charset="0"/>
              </a:rPr>
              <a:t>Always review AI generated content for accuracy</a:t>
            </a:r>
          </a:p>
        </p:txBody>
      </p:sp>
      <p:pic>
        <p:nvPicPr>
          <p:cNvPr id="5" name="Picture 4" descr="A screenshot of a phone">
            <a:extLst>
              <a:ext uri="{FF2B5EF4-FFF2-40B4-BE49-F238E27FC236}">
                <a16:creationId xmlns:a16="http://schemas.microsoft.com/office/drawing/2014/main" id="{A0C69D24-3035-F4FE-F5E5-101DFC51C75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5000"/>
                    </a14:imgEffect>
                  </a14:imgLayer>
                </a14:imgProps>
              </a:ext>
              <a:ext uri="{28A0092B-C50C-407E-A947-70E740481C1C}">
                <a14:useLocalDpi xmlns:a14="http://schemas.microsoft.com/office/drawing/2010/main" val="0"/>
              </a:ext>
            </a:extLst>
          </a:blip>
          <a:stretch>
            <a:fillRect/>
          </a:stretch>
        </p:blipFill>
        <p:spPr>
          <a:xfrm>
            <a:off x="6321867" y="1079450"/>
            <a:ext cx="5400428" cy="1716750"/>
          </a:xfrm>
          <a:prstGeom prst="rect">
            <a:avLst/>
          </a:prstGeom>
          <a:noFill/>
        </p:spPr>
      </p:pic>
      <p:pic>
        <p:nvPicPr>
          <p:cNvPr id="7" name="Picture 6" descr="A screenshot of a video conference">
            <a:extLst>
              <a:ext uri="{FF2B5EF4-FFF2-40B4-BE49-F238E27FC236}">
                <a16:creationId xmlns:a16="http://schemas.microsoft.com/office/drawing/2014/main" id="{82A8D550-CF83-1204-6B94-C8E4B121425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63000"/>
                    </a14:imgEffect>
                  </a14:imgLayer>
                </a14:imgProps>
              </a:ext>
              <a:ext uri="{28A0092B-C50C-407E-A947-70E740481C1C}">
                <a14:useLocalDpi xmlns:a14="http://schemas.microsoft.com/office/drawing/2010/main" val="0"/>
              </a:ext>
            </a:extLst>
          </a:blip>
          <a:stretch>
            <a:fillRect/>
          </a:stretch>
        </p:blipFill>
        <p:spPr>
          <a:xfrm>
            <a:off x="6321864" y="2796199"/>
            <a:ext cx="5400430" cy="2935485"/>
          </a:xfrm>
          <a:prstGeom prst="rect">
            <a:avLst/>
          </a:prstGeom>
        </p:spPr>
      </p:pic>
      <p:sp>
        <p:nvSpPr>
          <p:cNvPr id="4" name="Freeform: Shape 3">
            <a:extLst>
              <a:ext uri="{FF2B5EF4-FFF2-40B4-BE49-F238E27FC236}">
                <a16:creationId xmlns:a16="http://schemas.microsoft.com/office/drawing/2014/main" id="{0CBE8EFC-257C-134A-F178-545A8FA0E2C4}"/>
              </a:ext>
            </a:extLst>
          </p:cNvPr>
          <p:cNvSpPr/>
          <p:nvPr/>
        </p:nvSpPr>
        <p:spPr>
          <a:xfrm>
            <a:off x="6334347" y="1095153"/>
            <a:ext cx="5266237" cy="1605517"/>
          </a:xfrm>
          <a:custGeom>
            <a:avLst/>
            <a:gdLst>
              <a:gd name="csX0" fmla="*/ 151513 w 5266237"/>
              <a:gd name="csY0" fmla="*/ 53163 h 1605517"/>
              <a:gd name="csX1" fmla="*/ 151513 w 5266237"/>
              <a:gd name="csY1" fmla="*/ 53163 h 1605517"/>
              <a:gd name="csX2" fmla="*/ 247206 w 5266237"/>
              <a:gd name="csY2" fmla="*/ 31898 h 1605517"/>
              <a:gd name="csX3" fmla="*/ 1097811 w 5266237"/>
              <a:gd name="csY3" fmla="*/ 31898 h 1605517"/>
              <a:gd name="csX4" fmla="*/ 1225402 w 5266237"/>
              <a:gd name="csY4" fmla="*/ 42531 h 1605517"/>
              <a:gd name="csX5" fmla="*/ 1352993 w 5266237"/>
              <a:gd name="csY5" fmla="*/ 74428 h 1605517"/>
              <a:gd name="csX6" fmla="*/ 2458779 w 5266237"/>
              <a:gd name="csY6" fmla="*/ 95694 h 1605517"/>
              <a:gd name="csX7" fmla="*/ 2565104 w 5266237"/>
              <a:gd name="csY7" fmla="*/ 127591 h 1605517"/>
              <a:gd name="csX8" fmla="*/ 2639532 w 5266237"/>
              <a:gd name="csY8" fmla="*/ 148856 h 1605517"/>
              <a:gd name="csX9" fmla="*/ 2862816 w 5266237"/>
              <a:gd name="csY9" fmla="*/ 191387 h 1605517"/>
              <a:gd name="csX10" fmla="*/ 2990406 w 5266237"/>
              <a:gd name="csY10" fmla="*/ 223284 h 1605517"/>
              <a:gd name="csX11" fmla="*/ 3011672 w 5266237"/>
              <a:gd name="csY11" fmla="*/ 244549 h 1605517"/>
              <a:gd name="csX12" fmla="*/ 3064834 w 5266237"/>
              <a:gd name="csY12" fmla="*/ 382773 h 1605517"/>
              <a:gd name="csX13" fmla="*/ 3075467 w 5266237"/>
              <a:gd name="csY13" fmla="*/ 712382 h 1605517"/>
              <a:gd name="csX14" fmla="*/ 3117997 w 5266237"/>
              <a:gd name="csY14" fmla="*/ 701749 h 1605517"/>
              <a:gd name="csX15" fmla="*/ 3734686 w 5266237"/>
              <a:gd name="csY15" fmla="*/ 606056 h 1605517"/>
              <a:gd name="csX16" fmla="*/ 3957969 w 5266237"/>
              <a:gd name="csY16" fmla="*/ 616689 h 1605517"/>
              <a:gd name="csX17" fmla="*/ 4074927 w 5266237"/>
              <a:gd name="csY17" fmla="*/ 648587 h 1605517"/>
              <a:gd name="csX18" fmla="*/ 4138723 w 5266237"/>
              <a:gd name="csY18" fmla="*/ 659219 h 1605517"/>
              <a:gd name="csX19" fmla="*/ 4234416 w 5266237"/>
              <a:gd name="csY19" fmla="*/ 701749 h 1605517"/>
              <a:gd name="csX20" fmla="*/ 4415169 w 5266237"/>
              <a:gd name="csY20" fmla="*/ 744280 h 1605517"/>
              <a:gd name="csX21" fmla="*/ 4787309 w 5266237"/>
              <a:gd name="csY21" fmla="*/ 754912 h 1605517"/>
              <a:gd name="csX22" fmla="*/ 4936165 w 5266237"/>
              <a:gd name="csY22" fmla="*/ 765545 h 1605517"/>
              <a:gd name="csX23" fmla="*/ 5201979 w 5266237"/>
              <a:gd name="csY23" fmla="*/ 797442 h 1605517"/>
              <a:gd name="csX24" fmla="*/ 5233876 w 5266237"/>
              <a:gd name="csY24" fmla="*/ 818707 h 1605517"/>
              <a:gd name="csX25" fmla="*/ 5265774 w 5266237"/>
              <a:gd name="csY25" fmla="*/ 1041991 h 1605517"/>
              <a:gd name="csX26" fmla="*/ 5255141 w 5266237"/>
              <a:gd name="csY26" fmla="*/ 1233377 h 1605517"/>
              <a:gd name="csX27" fmla="*/ 5233876 w 5266237"/>
              <a:gd name="csY27" fmla="*/ 1275907 h 1605517"/>
              <a:gd name="csX28" fmla="*/ 5223244 w 5266237"/>
              <a:gd name="csY28" fmla="*/ 1318438 h 1605517"/>
              <a:gd name="csX29" fmla="*/ 5127551 w 5266237"/>
              <a:gd name="csY29" fmla="*/ 1435396 h 1605517"/>
              <a:gd name="csX30" fmla="*/ 5106286 w 5266237"/>
              <a:gd name="csY30" fmla="*/ 1467294 h 1605517"/>
              <a:gd name="csX31" fmla="*/ 5063755 w 5266237"/>
              <a:gd name="csY31" fmla="*/ 1488559 h 1605517"/>
              <a:gd name="csX32" fmla="*/ 5021225 w 5266237"/>
              <a:gd name="csY32" fmla="*/ 1520456 h 1605517"/>
              <a:gd name="csX33" fmla="*/ 4883002 w 5266237"/>
              <a:gd name="csY33" fmla="*/ 1584252 h 1605517"/>
              <a:gd name="csX34" fmla="*/ 4702248 w 5266237"/>
              <a:gd name="csY34" fmla="*/ 1520456 h 1605517"/>
              <a:gd name="csX35" fmla="*/ 4574658 w 5266237"/>
              <a:gd name="csY35" fmla="*/ 1499191 h 1605517"/>
              <a:gd name="csX36" fmla="*/ 4478965 w 5266237"/>
              <a:gd name="csY36" fmla="*/ 1477926 h 1605517"/>
              <a:gd name="csX37" fmla="*/ 4383272 w 5266237"/>
              <a:gd name="csY37" fmla="*/ 1467294 h 1605517"/>
              <a:gd name="csX38" fmla="*/ 4043030 w 5266237"/>
              <a:gd name="csY38" fmla="*/ 1477926 h 1605517"/>
              <a:gd name="csX39" fmla="*/ 3926072 w 5266237"/>
              <a:gd name="csY39" fmla="*/ 1509824 h 1605517"/>
              <a:gd name="csX40" fmla="*/ 3638993 w 5266237"/>
              <a:gd name="csY40" fmla="*/ 1552354 h 1605517"/>
              <a:gd name="csX41" fmla="*/ 3426341 w 5266237"/>
              <a:gd name="csY41" fmla="*/ 1605517 h 1605517"/>
              <a:gd name="csX42" fmla="*/ 3171160 w 5266237"/>
              <a:gd name="csY42" fmla="*/ 1573619 h 1605517"/>
              <a:gd name="csX43" fmla="*/ 3043569 w 5266237"/>
              <a:gd name="csY43" fmla="*/ 1552354 h 1605517"/>
              <a:gd name="csX44" fmla="*/ 2905346 w 5266237"/>
              <a:gd name="csY44" fmla="*/ 1509824 h 1605517"/>
              <a:gd name="csX45" fmla="*/ 2777755 w 5266237"/>
              <a:gd name="csY45" fmla="*/ 1499191 h 1605517"/>
              <a:gd name="csX46" fmla="*/ 2543839 w 5266237"/>
              <a:gd name="csY46" fmla="*/ 1488559 h 1605517"/>
              <a:gd name="csX47" fmla="*/ 1852723 w 5266237"/>
              <a:gd name="csY47" fmla="*/ 1477926 h 1605517"/>
              <a:gd name="csX48" fmla="*/ 778834 w 5266237"/>
              <a:gd name="csY48" fmla="*/ 1435396 h 1605517"/>
              <a:gd name="csX49" fmla="*/ 587448 w 5266237"/>
              <a:gd name="csY49" fmla="*/ 1403498 h 1605517"/>
              <a:gd name="csX50" fmla="*/ 236574 w 5266237"/>
              <a:gd name="csY50" fmla="*/ 1382233 h 1605517"/>
              <a:gd name="csX51" fmla="*/ 140881 w 5266237"/>
              <a:gd name="csY51" fmla="*/ 1392866 h 1605517"/>
              <a:gd name="csX52" fmla="*/ 87718 w 5266237"/>
              <a:gd name="csY52" fmla="*/ 1382233 h 1605517"/>
              <a:gd name="csX53" fmla="*/ 77086 w 5266237"/>
              <a:gd name="csY53" fmla="*/ 1318438 h 1605517"/>
              <a:gd name="csX54" fmla="*/ 45188 w 5266237"/>
              <a:gd name="csY54" fmla="*/ 1169582 h 1605517"/>
              <a:gd name="csX55" fmla="*/ 34555 w 5266237"/>
              <a:gd name="csY55" fmla="*/ 1105787 h 1605517"/>
              <a:gd name="csX56" fmla="*/ 13290 w 5266237"/>
              <a:gd name="csY56" fmla="*/ 1041991 h 1605517"/>
              <a:gd name="csX57" fmla="*/ 23923 w 5266237"/>
              <a:gd name="csY57" fmla="*/ 510363 h 1605517"/>
              <a:gd name="csX58" fmla="*/ 45188 w 5266237"/>
              <a:gd name="csY58" fmla="*/ 435935 h 1605517"/>
              <a:gd name="csX59" fmla="*/ 55820 w 5266237"/>
              <a:gd name="csY59" fmla="*/ 350875 h 1605517"/>
              <a:gd name="csX60" fmla="*/ 66453 w 5266237"/>
              <a:gd name="csY60" fmla="*/ 318977 h 1605517"/>
              <a:gd name="csX61" fmla="*/ 87718 w 5266237"/>
              <a:gd name="csY61" fmla="*/ 127591 h 1605517"/>
              <a:gd name="csX62" fmla="*/ 98351 w 5266237"/>
              <a:gd name="csY62" fmla="*/ 63796 h 1605517"/>
              <a:gd name="csX63" fmla="*/ 119616 w 5266237"/>
              <a:gd name="csY63" fmla="*/ 0 h 1605517"/>
              <a:gd name="csX64" fmla="*/ 151513 w 5266237"/>
              <a:gd name="csY64" fmla="*/ 53163 h 1605517"/>
              <a:gd name="csX0" fmla="*/ 151513 w 5266237"/>
              <a:gd name="csY0" fmla="*/ 53163 h 1605517"/>
              <a:gd name="csX1" fmla="*/ 151513 w 5266237"/>
              <a:gd name="csY1" fmla="*/ 53163 h 1605517"/>
              <a:gd name="csX2" fmla="*/ 247206 w 5266237"/>
              <a:gd name="csY2" fmla="*/ 31898 h 1605517"/>
              <a:gd name="csX3" fmla="*/ 1097811 w 5266237"/>
              <a:gd name="csY3" fmla="*/ 31898 h 1605517"/>
              <a:gd name="csX4" fmla="*/ 1225402 w 5266237"/>
              <a:gd name="csY4" fmla="*/ 42531 h 1605517"/>
              <a:gd name="csX5" fmla="*/ 1352993 w 5266237"/>
              <a:gd name="csY5" fmla="*/ 74428 h 1605517"/>
              <a:gd name="csX6" fmla="*/ 2458779 w 5266237"/>
              <a:gd name="csY6" fmla="*/ 95694 h 1605517"/>
              <a:gd name="csX7" fmla="*/ 2565104 w 5266237"/>
              <a:gd name="csY7" fmla="*/ 127591 h 1605517"/>
              <a:gd name="csX8" fmla="*/ 2639532 w 5266237"/>
              <a:gd name="csY8" fmla="*/ 148856 h 1605517"/>
              <a:gd name="csX9" fmla="*/ 2862816 w 5266237"/>
              <a:gd name="csY9" fmla="*/ 191387 h 1605517"/>
              <a:gd name="csX10" fmla="*/ 2990406 w 5266237"/>
              <a:gd name="csY10" fmla="*/ 223284 h 1605517"/>
              <a:gd name="csX11" fmla="*/ 3011672 w 5266237"/>
              <a:gd name="csY11" fmla="*/ 244549 h 1605517"/>
              <a:gd name="csX12" fmla="*/ 3064834 w 5266237"/>
              <a:gd name="csY12" fmla="*/ 382773 h 1605517"/>
              <a:gd name="csX13" fmla="*/ 3075467 w 5266237"/>
              <a:gd name="csY13" fmla="*/ 712382 h 1605517"/>
              <a:gd name="csX14" fmla="*/ 3117997 w 5266237"/>
              <a:gd name="csY14" fmla="*/ 701749 h 1605517"/>
              <a:gd name="csX15" fmla="*/ 3734686 w 5266237"/>
              <a:gd name="csY15" fmla="*/ 606056 h 1605517"/>
              <a:gd name="csX16" fmla="*/ 3957969 w 5266237"/>
              <a:gd name="csY16" fmla="*/ 616689 h 1605517"/>
              <a:gd name="csX17" fmla="*/ 4074927 w 5266237"/>
              <a:gd name="csY17" fmla="*/ 648587 h 1605517"/>
              <a:gd name="csX18" fmla="*/ 4138723 w 5266237"/>
              <a:gd name="csY18" fmla="*/ 659219 h 1605517"/>
              <a:gd name="csX19" fmla="*/ 4234416 w 5266237"/>
              <a:gd name="csY19" fmla="*/ 701749 h 1605517"/>
              <a:gd name="csX20" fmla="*/ 4415169 w 5266237"/>
              <a:gd name="csY20" fmla="*/ 744280 h 1605517"/>
              <a:gd name="csX21" fmla="*/ 4787309 w 5266237"/>
              <a:gd name="csY21" fmla="*/ 754912 h 1605517"/>
              <a:gd name="csX22" fmla="*/ 4936165 w 5266237"/>
              <a:gd name="csY22" fmla="*/ 765545 h 1605517"/>
              <a:gd name="csX23" fmla="*/ 5201979 w 5266237"/>
              <a:gd name="csY23" fmla="*/ 797442 h 1605517"/>
              <a:gd name="csX24" fmla="*/ 5233876 w 5266237"/>
              <a:gd name="csY24" fmla="*/ 818707 h 1605517"/>
              <a:gd name="csX25" fmla="*/ 5265774 w 5266237"/>
              <a:gd name="csY25" fmla="*/ 1041991 h 1605517"/>
              <a:gd name="csX26" fmla="*/ 5255141 w 5266237"/>
              <a:gd name="csY26" fmla="*/ 1233377 h 1605517"/>
              <a:gd name="csX27" fmla="*/ 5233876 w 5266237"/>
              <a:gd name="csY27" fmla="*/ 1275907 h 1605517"/>
              <a:gd name="csX28" fmla="*/ 5223244 w 5266237"/>
              <a:gd name="csY28" fmla="*/ 1318438 h 1605517"/>
              <a:gd name="csX29" fmla="*/ 5127551 w 5266237"/>
              <a:gd name="csY29" fmla="*/ 1435396 h 1605517"/>
              <a:gd name="csX30" fmla="*/ 5106286 w 5266237"/>
              <a:gd name="csY30" fmla="*/ 1467294 h 1605517"/>
              <a:gd name="csX31" fmla="*/ 5063755 w 5266237"/>
              <a:gd name="csY31" fmla="*/ 1488559 h 1605517"/>
              <a:gd name="csX32" fmla="*/ 5021225 w 5266237"/>
              <a:gd name="csY32" fmla="*/ 1520456 h 1605517"/>
              <a:gd name="csX33" fmla="*/ 4883002 w 5266237"/>
              <a:gd name="csY33" fmla="*/ 1584252 h 1605517"/>
              <a:gd name="csX34" fmla="*/ 4702248 w 5266237"/>
              <a:gd name="csY34" fmla="*/ 1520456 h 1605517"/>
              <a:gd name="csX35" fmla="*/ 4574658 w 5266237"/>
              <a:gd name="csY35" fmla="*/ 1499191 h 1605517"/>
              <a:gd name="csX36" fmla="*/ 4478965 w 5266237"/>
              <a:gd name="csY36" fmla="*/ 1477926 h 1605517"/>
              <a:gd name="csX37" fmla="*/ 4383272 w 5266237"/>
              <a:gd name="csY37" fmla="*/ 1467294 h 1605517"/>
              <a:gd name="csX38" fmla="*/ 4043030 w 5266237"/>
              <a:gd name="csY38" fmla="*/ 1477926 h 1605517"/>
              <a:gd name="csX39" fmla="*/ 3926072 w 5266237"/>
              <a:gd name="csY39" fmla="*/ 1509824 h 1605517"/>
              <a:gd name="csX40" fmla="*/ 3638993 w 5266237"/>
              <a:gd name="csY40" fmla="*/ 1552354 h 1605517"/>
              <a:gd name="csX41" fmla="*/ 3426341 w 5266237"/>
              <a:gd name="csY41" fmla="*/ 1605517 h 1605517"/>
              <a:gd name="csX42" fmla="*/ 3171160 w 5266237"/>
              <a:gd name="csY42" fmla="*/ 1573619 h 1605517"/>
              <a:gd name="csX43" fmla="*/ 3043569 w 5266237"/>
              <a:gd name="csY43" fmla="*/ 1552354 h 1605517"/>
              <a:gd name="csX44" fmla="*/ 2905346 w 5266237"/>
              <a:gd name="csY44" fmla="*/ 1509824 h 1605517"/>
              <a:gd name="csX45" fmla="*/ 2777755 w 5266237"/>
              <a:gd name="csY45" fmla="*/ 1499191 h 1605517"/>
              <a:gd name="csX46" fmla="*/ 2543839 w 5266237"/>
              <a:gd name="csY46" fmla="*/ 1488559 h 1605517"/>
              <a:gd name="csX47" fmla="*/ 1852723 w 5266237"/>
              <a:gd name="csY47" fmla="*/ 1477926 h 1605517"/>
              <a:gd name="csX48" fmla="*/ 778834 w 5266237"/>
              <a:gd name="csY48" fmla="*/ 1435396 h 1605517"/>
              <a:gd name="csX49" fmla="*/ 587448 w 5266237"/>
              <a:gd name="csY49" fmla="*/ 1403498 h 1605517"/>
              <a:gd name="csX50" fmla="*/ 236574 w 5266237"/>
              <a:gd name="csY50" fmla="*/ 1382233 h 1605517"/>
              <a:gd name="csX51" fmla="*/ 140881 w 5266237"/>
              <a:gd name="csY51" fmla="*/ 1392866 h 1605517"/>
              <a:gd name="csX52" fmla="*/ 119616 w 5266237"/>
              <a:gd name="csY52" fmla="*/ 1297173 h 1605517"/>
              <a:gd name="csX53" fmla="*/ 77086 w 5266237"/>
              <a:gd name="csY53" fmla="*/ 1318438 h 1605517"/>
              <a:gd name="csX54" fmla="*/ 45188 w 5266237"/>
              <a:gd name="csY54" fmla="*/ 1169582 h 1605517"/>
              <a:gd name="csX55" fmla="*/ 34555 w 5266237"/>
              <a:gd name="csY55" fmla="*/ 1105787 h 1605517"/>
              <a:gd name="csX56" fmla="*/ 13290 w 5266237"/>
              <a:gd name="csY56" fmla="*/ 1041991 h 1605517"/>
              <a:gd name="csX57" fmla="*/ 23923 w 5266237"/>
              <a:gd name="csY57" fmla="*/ 510363 h 1605517"/>
              <a:gd name="csX58" fmla="*/ 45188 w 5266237"/>
              <a:gd name="csY58" fmla="*/ 435935 h 1605517"/>
              <a:gd name="csX59" fmla="*/ 55820 w 5266237"/>
              <a:gd name="csY59" fmla="*/ 350875 h 1605517"/>
              <a:gd name="csX60" fmla="*/ 66453 w 5266237"/>
              <a:gd name="csY60" fmla="*/ 318977 h 1605517"/>
              <a:gd name="csX61" fmla="*/ 87718 w 5266237"/>
              <a:gd name="csY61" fmla="*/ 127591 h 1605517"/>
              <a:gd name="csX62" fmla="*/ 98351 w 5266237"/>
              <a:gd name="csY62" fmla="*/ 63796 h 1605517"/>
              <a:gd name="csX63" fmla="*/ 119616 w 5266237"/>
              <a:gd name="csY63" fmla="*/ 0 h 1605517"/>
              <a:gd name="csX64" fmla="*/ 151513 w 5266237"/>
              <a:gd name="csY64" fmla="*/ 53163 h 16055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Lst>
            <a:rect l="l" t="t" r="r" b="b"/>
            <a:pathLst>
              <a:path w="5266237" h="1605517">
                <a:moveTo>
                  <a:pt x="151513" y="53163"/>
                </a:moveTo>
                <a:lnTo>
                  <a:pt x="151513" y="53163"/>
                </a:lnTo>
                <a:cubicBezTo>
                  <a:pt x="183411" y="46075"/>
                  <a:pt x="214746" y="35643"/>
                  <a:pt x="247206" y="31898"/>
                </a:cubicBezTo>
                <a:cubicBezTo>
                  <a:pt x="476927" y="5392"/>
                  <a:pt x="1011251" y="30524"/>
                  <a:pt x="1097811" y="31898"/>
                </a:cubicBezTo>
                <a:cubicBezTo>
                  <a:pt x="1140341" y="35442"/>
                  <a:pt x="1183305" y="35515"/>
                  <a:pt x="1225402" y="42531"/>
                </a:cubicBezTo>
                <a:cubicBezTo>
                  <a:pt x="1268645" y="49738"/>
                  <a:pt x="1309221" y="71996"/>
                  <a:pt x="1352993" y="74428"/>
                </a:cubicBezTo>
                <a:cubicBezTo>
                  <a:pt x="1848730" y="101970"/>
                  <a:pt x="1480490" y="84318"/>
                  <a:pt x="2458779" y="95694"/>
                </a:cubicBezTo>
                <a:cubicBezTo>
                  <a:pt x="2534496" y="133553"/>
                  <a:pt x="2466762" y="104897"/>
                  <a:pt x="2565104" y="127591"/>
                </a:cubicBezTo>
                <a:cubicBezTo>
                  <a:pt x="2590245" y="133393"/>
                  <a:pt x="2614303" y="143450"/>
                  <a:pt x="2639532" y="148856"/>
                </a:cubicBezTo>
                <a:cubicBezTo>
                  <a:pt x="2713616" y="164731"/>
                  <a:pt x="2789312" y="173011"/>
                  <a:pt x="2862816" y="191387"/>
                </a:cubicBezTo>
                <a:lnTo>
                  <a:pt x="2990406" y="223284"/>
                </a:lnTo>
                <a:cubicBezTo>
                  <a:pt x="2997495" y="230372"/>
                  <a:pt x="3007433" y="235465"/>
                  <a:pt x="3011672" y="244549"/>
                </a:cubicBezTo>
                <a:cubicBezTo>
                  <a:pt x="3032548" y="289283"/>
                  <a:pt x="3064834" y="382773"/>
                  <a:pt x="3064834" y="382773"/>
                </a:cubicBezTo>
                <a:cubicBezTo>
                  <a:pt x="3068378" y="492643"/>
                  <a:pt x="3057395" y="603951"/>
                  <a:pt x="3075467" y="712382"/>
                </a:cubicBezTo>
                <a:cubicBezTo>
                  <a:pt x="3077869" y="726796"/>
                  <a:pt x="3103570" y="704076"/>
                  <a:pt x="3117997" y="701749"/>
                </a:cubicBezTo>
                <a:lnTo>
                  <a:pt x="3734686" y="606056"/>
                </a:lnTo>
                <a:cubicBezTo>
                  <a:pt x="3809114" y="609600"/>
                  <a:pt x="3884032" y="607447"/>
                  <a:pt x="3957969" y="616689"/>
                </a:cubicBezTo>
                <a:cubicBezTo>
                  <a:pt x="3998067" y="621701"/>
                  <a:pt x="4035591" y="639332"/>
                  <a:pt x="4074927" y="648587"/>
                </a:cubicBezTo>
                <a:cubicBezTo>
                  <a:pt x="4095913" y="653525"/>
                  <a:pt x="4117458" y="655675"/>
                  <a:pt x="4138723" y="659219"/>
                </a:cubicBezTo>
                <a:cubicBezTo>
                  <a:pt x="4170621" y="673396"/>
                  <a:pt x="4201470" y="690218"/>
                  <a:pt x="4234416" y="701749"/>
                </a:cubicBezTo>
                <a:cubicBezTo>
                  <a:pt x="4260790" y="710980"/>
                  <a:pt x="4370936" y="742122"/>
                  <a:pt x="4415169" y="744280"/>
                </a:cubicBezTo>
                <a:cubicBezTo>
                  <a:pt x="4539119" y="750326"/>
                  <a:pt x="4663262" y="751368"/>
                  <a:pt x="4787309" y="754912"/>
                </a:cubicBezTo>
                <a:lnTo>
                  <a:pt x="4936165" y="765545"/>
                </a:lnTo>
                <a:cubicBezTo>
                  <a:pt x="5072159" y="773545"/>
                  <a:pt x="5108661" y="750783"/>
                  <a:pt x="5201979" y="797442"/>
                </a:cubicBezTo>
                <a:cubicBezTo>
                  <a:pt x="5213408" y="803157"/>
                  <a:pt x="5223244" y="811619"/>
                  <a:pt x="5233876" y="818707"/>
                </a:cubicBezTo>
                <a:cubicBezTo>
                  <a:pt x="5249053" y="894587"/>
                  <a:pt x="5263342" y="959308"/>
                  <a:pt x="5265774" y="1041991"/>
                </a:cubicBezTo>
                <a:cubicBezTo>
                  <a:pt x="5267652" y="1105857"/>
                  <a:pt x="5263774" y="1170069"/>
                  <a:pt x="5255141" y="1233377"/>
                </a:cubicBezTo>
                <a:cubicBezTo>
                  <a:pt x="5252999" y="1249082"/>
                  <a:pt x="5240964" y="1261730"/>
                  <a:pt x="5233876" y="1275907"/>
                </a:cubicBezTo>
                <a:cubicBezTo>
                  <a:pt x="5230332" y="1290084"/>
                  <a:pt x="5230607" y="1305815"/>
                  <a:pt x="5223244" y="1318438"/>
                </a:cubicBezTo>
                <a:cubicBezTo>
                  <a:pt x="5152160" y="1440296"/>
                  <a:pt x="5183773" y="1367928"/>
                  <a:pt x="5127551" y="1435396"/>
                </a:cubicBezTo>
                <a:cubicBezTo>
                  <a:pt x="5119370" y="1445213"/>
                  <a:pt x="5116103" y="1459113"/>
                  <a:pt x="5106286" y="1467294"/>
                </a:cubicBezTo>
                <a:cubicBezTo>
                  <a:pt x="5094109" y="1477441"/>
                  <a:pt x="5077196" y="1480158"/>
                  <a:pt x="5063755" y="1488559"/>
                </a:cubicBezTo>
                <a:cubicBezTo>
                  <a:pt x="5048728" y="1497951"/>
                  <a:pt x="5037075" y="1512531"/>
                  <a:pt x="5021225" y="1520456"/>
                </a:cubicBezTo>
                <a:cubicBezTo>
                  <a:pt x="4832120" y="1615009"/>
                  <a:pt x="4970401" y="1525987"/>
                  <a:pt x="4883002" y="1584252"/>
                </a:cubicBezTo>
                <a:cubicBezTo>
                  <a:pt x="4822751" y="1562987"/>
                  <a:pt x="4765273" y="1530960"/>
                  <a:pt x="4702248" y="1520456"/>
                </a:cubicBezTo>
                <a:cubicBezTo>
                  <a:pt x="4659718" y="1513368"/>
                  <a:pt x="4617013" y="1507259"/>
                  <a:pt x="4574658" y="1499191"/>
                </a:cubicBezTo>
                <a:cubicBezTo>
                  <a:pt x="4542559" y="1493077"/>
                  <a:pt x="4511196" y="1483298"/>
                  <a:pt x="4478965" y="1477926"/>
                </a:cubicBezTo>
                <a:cubicBezTo>
                  <a:pt x="4447308" y="1472650"/>
                  <a:pt x="4415170" y="1470838"/>
                  <a:pt x="4383272" y="1467294"/>
                </a:cubicBezTo>
                <a:cubicBezTo>
                  <a:pt x="4269858" y="1470838"/>
                  <a:pt x="4156012" y="1467416"/>
                  <a:pt x="4043030" y="1477926"/>
                </a:cubicBezTo>
                <a:cubicBezTo>
                  <a:pt x="4002794" y="1481669"/>
                  <a:pt x="3965813" y="1502503"/>
                  <a:pt x="3926072" y="1509824"/>
                </a:cubicBezTo>
                <a:cubicBezTo>
                  <a:pt x="3830935" y="1527349"/>
                  <a:pt x="3731651" y="1524557"/>
                  <a:pt x="3638993" y="1552354"/>
                </a:cubicBezTo>
                <a:cubicBezTo>
                  <a:pt x="3498047" y="1594638"/>
                  <a:pt x="3568951" y="1576995"/>
                  <a:pt x="3426341" y="1605517"/>
                </a:cubicBezTo>
                <a:cubicBezTo>
                  <a:pt x="3255783" y="1591303"/>
                  <a:pt x="3340848" y="1601900"/>
                  <a:pt x="3171160" y="1573619"/>
                </a:cubicBezTo>
                <a:cubicBezTo>
                  <a:pt x="3128630" y="1566531"/>
                  <a:pt x="3084779" y="1565034"/>
                  <a:pt x="3043569" y="1552354"/>
                </a:cubicBezTo>
                <a:cubicBezTo>
                  <a:pt x="2997495" y="1538177"/>
                  <a:pt x="2952616" y="1519278"/>
                  <a:pt x="2905346" y="1509824"/>
                </a:cubicBezTo>
                <a:cubicBezTo>
                  <a:pt x="2863497" y="1501454"/>
                  <a:pt x="2820359" y="1501697"/>
                  <a:pt x="2777755" y="1499191"/>
                </a:cubicBezTo>
                <a:cubicBezTo>
                  <a:pt x="2699837" y="1494608"/>
                  <a:pt x="2621871" y="1490353"/>
                  <a:pt x="2543839" y="1488559"/>
                </a:cubicBezTo>
                <a:lnTo>
                  <a:pt x="1852723" y="1477926"/>
                </a:lnTo>
                <a:cubicBezTo>
                  <a:pt x="1370911" y="1429748"/>
                  <a:pt x="2274764" y="1517742"/>
                  <a:pt x="778834" y="1435396"/>
                </a:cubicBezTo>
                <a:cubicBezTo>
                  <a:pt x="714256" y="1431841"/>
                  <a:pt x="651815" y="1409808"/>
                  <a:pt x="587448" y="1403498"/>
                </a:cubicBezTo>
                <a:cubicBezTo>
                  <a:pt x="470834" y="1392065"/>
                  <a:pt x="236574" y="1382233"/>
                  <a:pt x="236574" y="1382233"/>
                </a:cubicBezTo>
                <a:cubicBezTo>
                  <a:pt x="204676" y="1385777"/>
                  <a:pt x="160374" y="1407043"/>
                  <a:pt x="140881" y="1392866"/>
                </a:cubicBezTo>
                <a:cubicBezTo>
                  <a:pt x="121388" y="1378689"/>
                  <a:pt x="131377" y="1310894"/>
                  <a:pt x="119616" y="1297173"/>
                </a:cubicBezTo>
                <a:cubicBezTo>
                  <a:pt x="105586" y="1280805"/>
                  <a:pt x="89491" y="1339703"/>
                  <a:pt x="77086" y="1318438"/>
                </a:cubicBezTo>
                <a:cubicBezTo>
                  <a:pt x="64681" y="1297173"/>
                  <a:pt x="53531" y="1219637"/>
                  <a:pt x="45188" y="1169582"/>
                </a:cubicBezTo>
                <a:cubicBezTo>
                  <a:pt x="41644" y="1148317"/>
                  <a:pt x="39784" y="1126702"/>
                  <a:pt x="34555" y="1105787"/>
                </a:cubicBezTo>
                <a:cubicBezTo>
                  <a:pt x="29118" y="1084041"/>
                  <a:pt x="20378" y="1063256"/>
                  <a:pt x="13290" y="1041991"/>
                </a:cubicBezTo>
                <a:cubicBezTo>
                  <a:pt x="-4801" y="806793"/>
                  <a:pt x="-7261" y="853387"/>
                  <a:pt x="23923" y="510363"/>
                </a:cubicBezTo>
                <a:cubicBezTo>
                  <a:pt x="26259" y="484667"/>
                  <a:pt x="38100" y="460744"/>
                  <a:pt x="45188" y="435935"/>
                </a:cubicBezTo>
                <a:cubicBezTo>
                  <a:pt x="48732" y="407582"/>
                  <a:pt x="50709" y="378988"/>
                  <a:pt x="55820" y="350875"/>
                </a:cubicBezTo>
                <a:cubicBezTo>
                  <a:pt x="57825" y="339848"/>
                  <a:pt x="64868" y="330072"/>
                  <a:pt x="66453" y="318977"/>
                </a:cubicBezTo>
                <a:cubicBezTo>
                  <a:pt x="75531" y="255434"/>
                  <a:pt x="79756" y="191283"/>
                  <a:pt x="87718" y="127591"/>
                </a:cubicBezTo>
                <a:cubicBezTo>
                  <a:pt x="90392" y="106199"/>
                  <a:pt x="93122" y="84711"/>
                  <a:pt x="98351" y="63796"/>
                </a:cubicBezTo>
                <a:cubicBezTo>
                  <a:pt x="103788" y="42050"/>
                  <a:pt x="119616" y="0"/>
                  <a:pt x="119616" y="0"/>
                </a:cubicBezTo>
                <a:lnTo>
                  <a:pt x="151513" y="53163"/>
                </a:lnTo>
                <a:close/>
              </a:path>
            </a:pathLst>
          </a:cu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a:endParaRPr lang="en-US"/>
          </a:p>
        </p:txBody>
      </p:sp>
      <p:sp>
        <p:nvSpPr>
          <p:cNvPr id="6" name="Oval 5">
            <a:extLst>
              <a:ext uri="{FF2B5EF4-FFF2-40B4-BE49-F238E27FC236}">
                <a16:creationId xmlns:a16="http://schemas.microsoft.com/office/drawing/2014/main" id="{45C5BFCC-A2B0-E01C-A1F5-C51D19D40A83}"/>
              </a:ext>
            </a:extLst>
          </p:cNvPr>
          <p:cNvSpPr/>
          <p:nvPr/>
        </p:nvSpPr>
        <p:spPr>
          <a:xfrm>
            <a:off x="9994605" y="1095153"/>
            <a:ext cx="1727689" cy="66985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2F3B741-020B-FC98-2149-46EFCBD97002}"/>
              </a:ext>
            </a:extLst>
          </p:cNvPr>
          <p:cNvPicPr>
            <a:picLocks noChangeAspect="1"/>
          </p:cNvPicPr>
          <p:nvPr/>
        </p:nvPicPr>
        <p:blipFill>
          <a:blip r:embed="rId7"/>
          <a:stretch>
            <a:fillRect/>
          </a:stretch>
        </p:blipFill>
        <p:spPr>
          <a:xfrm>
            <a:off x="9539736" y="3048570"/>
            <a:ext cx="2182558" cy="1221815"/>
          </a:xfrm>
          <a:prstGeom prst="rect">
            <a:avLst/>
          </a:prstGeom>
          <a:ln w="22225">
            <a:solidFill>
              <a:srgbClr val="FF0000"/>
            </a:solidFill>
          </a:ln>
        </p:spPr>
      </p:pic>
      <p:pic>
        <p:nvPicPr>
          <p:cNvPr id="13" name="Picture 12">
            <a:extLst>
              <a:ext uri="{FF2B5EF4-FFF2-40B4-BE49-F238E27FC236}">
                <a16:creationId xmlns:a16="http://schemas.microsoft.com/office/drawing/2014/main" id="{ADD3B2B0-D44E-71F1-766F-E758373F2BB9}"/>
              </a:ext>
            </a:extLst>
          </p:cNvPr>
          <p:cNvPicPr>
            <a:picLocks noChangeAspect="1"/>
          </p:cNvPicPr>
          <p:nvPr/>
        </p:nvPicPr>
        <p:blipFill>
          <a:blip r:embed="rId8"/>
          <a:srcRect l="60578"/>
          <a:stretch>
            <a:fillRect/>
          </a:stretch>
        </p:blipFill>
        <p:spPr>
          <a:xfrm>
            <a:off x="9771321" y="212653"/>
            <a:ext cx="1991110" cy="1544422"/>
          </a:xfrm>
          <a:prstGeom prst="rect">
            <a:avLst/>
          </a:prstGeom>
        </p:spPr>
      </p:pic>
    </p:spTree>
    <p:extLst>
      <p:ext uri="{BB962C8B-B14F-4D97-AF65-F5344CB8AC3E}">
        <p14:creationId xmlns:p14="http://schemas.microsoft.com/office/powerpoint/2010/main" val="3648426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mpty office chairs">
            <a:extLst>
              <a:ext uri="{FF2B5EF4-FFF2-40B4-BE49-F238E27FC236}">
                <a16:creationId xmlns:a16="http://schemas.microsoft.com/office/drawing/2014/main" id="{8DA5257B-7AC6-3701-2044-9C436C507E10}"/>
              </a:ext>
            </a:extLst>
          </p:cNvPr>
          <p:cNvPicPr>
            <a:picLocks noChangeAspect="1"/>
          </p:cNvPicPr>
          <p:nvPr/>
        </p:nvPicPr>
        <p:blipFill>
          <a:blip r:embed="rId3"/>
          <a:srcRect l="25199" r="17210" b="2"/>
          <a:stretch>
            <a:fillRect/>
          </a:stretch>
        </p:blipFill>
        <p:spPr>
          <a:xfrm>
            <a:off x="6151824" y="0"/>
            <a:ext cx="5984352" cy="6858000"/>
          </a:xfrm>
          <a:prstGeom prst="rect">
            <a:avLst/>
          </a:prstGeom>
          <a:noFill/>
        </p:spPr>
      </p:pic>
      <p:sp>
        <p:nvSpPr>
          <p:cNvPr id="10" name="Title 2">
            <a:extLst>
              <a:ext uri="{FF2B5EF4-FFF2-40B4-BE49-F238E27FC236}">
                <a16:creationId xmlns:a16="http://schemas.microsoft.com/office/drawing/2014/main" id="{2A164635-AEB6-218F-34DC-0CBD48068960}"/>
              </a:ext>
            </a:extLst>
          </p:cNvPr>
          <p:cNvSpPr>
            <a:spLocks noGrp="1"/>
          </p:cNvSpPr>
          <p:nvPr>
            <p:ph type="title"/>
          </p:nvPr>
        </p:nvSpPr>
        <p:spPr/>
        <p:txBody>
          <a:bodyPr anchor="ctr">
            <a:normAutofit/>
          </a:bodyPr>
          <a:lstStyle/>
          <a:p>
            <a:r>
              <a:rPr lang="en-US" sz="3300" dirty="0">
                <a:ln w="0"/>
                <a:solidFill>
                  <a:schemeClr val="tx1"/>
                </a:solidFill>
                <a:effectLst>
                  <a:outerShdw blurRad="38100" dist="19050" dir="2700000" algn="tl" rotWithShape="0">
                    <a:schemeClr val="dk1">
                      <a:alpha val="40000"/>
                    </a:schemeClr>
                  </a:outerShdw>
                </a:effectLst>
              </a:rPr>
              <a:t>Preparation Before the Meeting</a:t>
            </a:r>
            <a:br>
              <a:rPr lang="en-US" sz="3300" dirty="0">
                <a:ln w="0"/>
                <a:solidFill>
                  <a:schemeClr val="tx1"/>
                </a:solidFill>
                <a:effectLst>
                  <a:outerShdw blurRad="38100" dist="19050" dir="2700000" algn="tl" rotWithShape="0">
                    <a:schemeClr val="dk1">
                      <a:alpha val="40000"/>
                    </a:schemeClr>
                  </a:outerShdw>
                </a:effectLst>
              </a:rPr>
            </a:br>
            <a:endParaRPr lang="en-US" sz="33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5787182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3599B-463B-6C53-1259-13D7ABFB250D}"/>
              </a:ext>
            </a:extLst>
          </p:cNvPr>
          <p:cNvSpPr>
            <a:spLocks noGrp="1"/>
          </p:cNvSpPr>
          <p:nvPr>
            <p:ph type="title"/>
          </p:nvPr>
        </p:nvSpPr>
        <p:spPr/>
        <p:txBody>
          <a:bodyPr anchor="ctr">
            <a:normAutofit/>
          </a:bodyPr>
          <a:lstStyle/>
          <a:p>
            <a:r>
              <a:rPr lang="en-US" sz="3700"/>
              <a:t>Reviewing the agenda and identifying key discussion items</a:t>
            </a:r>
          </a:p>
        </p:txBody>
      </p:sp>
      <p:pic>
        <p:nvPicPr>
          <p:cNvPr id="5" name="Content Placeholder 4" descr="close up shot of meeting agenda">
            <a:extLst>
              <a:ext uri="{FF2B5EF4-FFF2-40B4-BE49-F238E27FC236}">
                <a16:creationId xmlns:a16="http://schemas.microsoft.com/office/drawing/2014/main" id="{16910023-ABC3-4FC7-9A3B-B1771B89CB32}"/>
              </a:ext>
            </a:extLst>
          </p:cNvPr>
          <p:cNvPicPr>
            <a:picLocks noGrp="1" noChangeAspect="1"/>
          </p:cNvPicPr>
          <p:nvPr>
            <p:ph sz="half" idx="1"/>
          </p:nvPr>
        </p:nvPicPr>
        <p:blipFill>
          <a:blip r:embed="rId3"/>
          <a:stretch>
            <a:fillRect/>
          </a:stretch>
        </p:blipFill>
        <p:spPr>
          <a:xfrm>
            <a:off x="838200" y="2279576"/>
            <a:ext cx="5181600" cy="3443436"/>
          </a:xfrm>
          <a:prstGeom prst="rect">
            <a:avLst/>
          </a:prstGeom>
          <a:noFill/>
        </p:spPr>
      </p:pic>
      <p:sp>
        <p:nvSpPr>
          <p:cNvPr id="4" name="Content Placeholder 3">
            <a:extLst>
              <a:ext uri="{FF2B5EF4-FFF2-40B4-BE49-F238E27FC236}">
                <a16:creationId xmlns:a16="http://schemas.microsoft.com/office/drawing/2014/main" id="{0C3D7DC1-E6CD-64AC-B3F9-12311A7EB20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a:normAutofit/>
          </a:bodyPr>
          <a:lstStyle/>
          <a:p>
            <a:pPr marL="0" indent="0">
              <a:spcBef>
                <a:spcPts val="2500"/>
              </a:spcBef>
              <a:buFont typeface="Arial" panose="020B0604020202020204" pitchFamily="34" charset="0"/>
              <a:buNone/>
            </a:pPr>
            <a:r>
              <a:rPr lang="en-US" b="1" dirty="0">
                <a:latin typeface="Source Sans Pro ExtraLight" panose="020B0303030403020204" pitchFamily="34" charset="0"/>
              </a:rPr>
              <a:t>Agenda Review</a:t>
            </a:r>
          </a:p>
          <a:p>
            <a:pPr marL="0" lvl="1" indent="0">
              <a:buFont typeface="Arial" panose="020B0604020202020204" pitchFamily="34" charset="0"/>
              <a:buNone/>
            </a:pPr>
            <a:r>
              <a:rPr lang="en-US" sz="2800" dirty="0">
                <a:latin typeface="Source Sans Pro ExtraLight" panose="020B0303030403020204" pitchFamily="34" charset="0"/>
              </a:rPr>
              <a:t>Carefully examine the agenda to understand the topics scheduled for discussion.</a:t>
            </a:r>
          </a:p>
          <a:p>
            <a:pPr marL="0" indent="0">
              <a:spcBef>
                <a:spcPts val="2500"/>
              </a:spcBef>
              <a:buFont typeface="Arial" panose="020B0604020202020204" pitchFamily="34" charset="0"/>
              <a:buNone/>
            </a:pPr>
            <a:r>
              <a:rPr lang="en-US" b="1" dirty="0">
                <a:latin typeface="Source Sans Pro ExtraLight" panose="020B0303030403020204" pitchFamily="34" charset="0"/>
              </a:rPr>
              <a:t>Identify Key Items</a:t>
            </a:r>
          </a:p>
          <a:p>
            <a:pPr marL="0" lvl="1" indent="0">
              <a:buFont typeface="Arial" panose="020B0604020202020204" pitchFamily="34" charset="0"/>
              <a:buNone/>
            </a:pPr>
            <a:r>
              <a:rPr lang="en-US" sz="2800" dirty="0">
                <a:latin typeface="Source Sans Pro ExtraLight" panose="020B0303030403020204" pitchFamily="34" charset="0"/>
              </a:rPr>
              <a:t>Highlight items likely to require thorough discussion, decision-making, or follow-up actions.</a:t>
            </a:r>
          </a:p>
        </p:txBody>
      </p:sp>
    </p:spTree>
    <p:extLst>
      <p:ext uri="{BB962C8B-B14F-4D97-AF65-F5344CB8AC3E}">
        <p14:creationId xmlns:p14="http://schemas.microsoft.com/office/powerpoint/2010/main" val="4102538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519C-2337-4CFC-33AB-53AF2ADA5A41}"/>
              </a:ext>
            </a:extLst>
          </p:cNvPr>
          <p:cNvSpPr>
            <a:spLocks noGrp="1"/>
          </p:cNvSpPr>
          <p:nvPr>
            <p:ph type="title"/>
          </p:nvPr>
        </p:nvSpPr>
        <p:spPr/>
        <p:txBody>
          <a:bodyPr anchor="ctr">
            <a:normAutofit/>
          </a:bodyPr>
          <a:lstStyle/>
          <a:p>
            <a:r>
              <a:rPr lang="en-US" sz="3700"/>
              <a:t>Setting up Teams meeting with Copilot and permissions</a:t>
            </a:r>
          </a:p>
        </p:txBody>
      </p:sp>
      <p:pic>
        <p:nvPicPr>
          <p:cNvPr id="5" name="Content Placeholder 4" descr="Home office - workstation waiting to get online in a video conference.">
            <a:extLst>
              <a:ext uri="{FF2B5EF4-FFF2-40B4-BE49-F238E27FC236}">
                <a16:creationId xmlns:a16="http://schemas.microsoft.com/office/drawing/2014/main" id="{671261F2-44CA-4D1F-87D8-AEE3393F368E}"/>
              </a:ext>
            </a:extLst>
          </p:cNvPr>
          <p:cNvPicPr>
            <a:picLocks noGrp="1" noChangeAspect="1"/>
          </p:cNvPicPr>
          <p:nvPr>
            <p:ph sz="half" idx="1"/>
          </p:nvPr>
        </p:nvPicPr>
        <p:blipFill>
          <a:blip r:embed="rId3"/>
          <a:stretch>
            <a:fillRect/>
          </a:stretch>
        </p:blipFill>
        <p:spPr>
          <a:xfrm>
            <a:off x="838200" y="2273251"/>
            <a:ext cx="5181600" cy="3456086"/>
          </a:xfrm>
          <a:prstGeom prst="rect">
            <a:avLst/>
          </a:prstGeom>
          <a:noFill/>
        </p:spPr>
      </p:pic>
      <p:sp>
        <p:nvSpPr>
          <p:cNvPr id="4" name="Content Placeholder 3">
            <a:extLst>
              <a:ext uri="{FF2B5EF4-FFF2-40B4-BE49-F238E27FC236}">
                <a16:creationId xmlns:a16="http://schemas.microsoft.com/office/drawing/2014/main" id="{669F7109-6C26-7548-AE2C-B108F8C4638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lnSpcReduction="10000"/>
          </a:bodyPr>
          <a:lstStyle/>
          <a:p>
            <a:pPr marL="0" indent="0">
              <a:spcBef>
                <a:spcPts val="2500"/>
              </a:spcBef>
              <a:buNone/>
            </a:pPr>
            <a:r>
              <a:rPr lang="en-US" b="1" dirty="0">
                <a:latin typeface="Source Sans Pro ExtraLight" panose="020B0303030403020204" pitchFamily="34" charset="0"/>
              </a:rPr>
              <a:t>Enable Copilot in Teams Meeting</a:t>
            </a:r>
          </a:p>
          <a:p>
            <a:pPr marL="0" lvl="1" indent="0">
              <a:buNone/>
            </a:pPr>
            <a:r>
              <a:rPr lang="en-US" sz="2800" dirty="0">
                <a:latin typeface="Source Sans Pro ExtraLight" panose="020B0303030403020204" pitchFamily="34" charset="0"/>
              </a:rPr>
              <a:t>Ensure Copilot feature is available before starting your Teams meeting to assist with note-taking and tasks.</a:t>
            </a:r>
          </a:p>
          <a:p>
            <a:pPr marL="0" indent="0">
              <a:spcBef>
                <a:spcPts val="2500"/>
              </a:spcBef>
              <a:buNone/>
            </a:pPr>
            <a:r>
              <a:rPr lang="en-US" b="1" dirty="0">
                <a:latin typeface="Source Sans Pro ExtraLight" panose="020B0303030403020204" pitchFamily="34" charset="0"/>
              </a:rPr>
              <a:t>Permissions</a:t>
            </a:r>
          </a:p>
          <a:p>
            <a:pPr marL="0" lvl="1" indent="0">
              <a:buNone/>
            </a:pPr>
            <a:r>
              <a:rPr lang="en-US" sz="2800" dirty="0">
                <a:latin typeface="Source Sans Pro ExtraLight" panose="020B0303030403020204" pitchFamily="34" charset="0"/>
              </a:rPr>
              <a:t>Ensure you have appropriate permissions to use Copilot note-taking functionalities during meetings.</a:t>
            </a:r>
          </a:p>
        </p:txBody>
      </p:sp>
    </p:spTree>
    <p:extLst>
      <p:ext uri="{BB962C8B-B14F-4D97-AF65-F5344CB8AC3E}">
        <p14:creationId xmlns:p14="http://schemas.microsoft.com/office/powerpoint/2010/main" val="2758676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84DF-CF37-1E1E-052A-8100A2AD96B6}"/>
              </a:ext>
            </a:extLst>
          </p:cNvPr>
          <p:cNvSpPr>
            <a:spLocks noGrp="1"/>
          </p:cNvSpPr>
          <p:nvPr>
            <p:ph type="title"/>
          </p:nvPr>
        </p:nvSpPr>
        <p:spPr/>
        <p:txBody>
          <a:bodyPr anchor="ctr">
            <a:normAutofit/>
          </a:bodyPr>
          <a:lstStyle/>
          <a:p>
            <a:r>
              <a:rPr lang="en-US" sz="4100"/>
              <a:t>Preparing templates and structuring minutes sections</a:t>
            </a:r>
          </a:p>
        </p:txBody>
      </p:sp>
      <p:pic>
        <p:nvPicPr>
          <p:cNvPr id="5" name="Content Placeholder 4" descr="Woman hand fills out a customer service survey.">
            <a:extLst>
              <a:ext uri="{FF2B5EF4-FFF2-40B4-BE49-F238E27FC236}">
                <a16:creationId xmlns:a16="http://schemas.microsoft.com/office/drawing/2014/main" id="{C28B01FB-7031-49F1-B960-78B5DE06614E}"/>
              </a:ext>
            </a:extLst>
          </p:cNvPr>
          <p:cNvPicPr>
            <a:picLocks noGrp="1" noChangeAspect="1"/>
          </p:cNvPicPr>
          <p:nvPr>
            <p:ph sz="half" idx="1"/>
          </p:nvPr>
        </p:nvPicPr>
        <p:blipFill>
          <a:blip r:embed="rId3"/>
          <a:stretch>
            <a:fillRect/>
          </a:stretch>
        </p:blipFill>
        <p:spPr>
          <a:xfrm>
            <a:off x="838200" y="2274516"/>
            <a:ext cx="5181600" cy="3453556"/>
          </a:xfrm>
          <a:prstGeom prst="rect">
            <a:avLst/>
          </a:prstGeom>
          <a:noFill/>
        </p:spPr>
      </p:pic>
      <p:sp>
        <p:nvSpPr>
          <p:cNvPr id="4" name="Content Placeholder 3">
            <a:extLst>
              <a:ext uri="{FF2B5EF4-FFF2-40B4-BE49-F238E27FC236}">
                <a16:creationId xmlns:a16="http://schemas.microsoft.com/office/drawing/2014/main" id="{88F8530E-A76D-BE09-5046-E173138874F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a:bodyPr>
          <a:lstStyle/>
          <a:p>
            <a:pPr marL="0" indent="0">
              <a:spcBef>
                <a:spcPts val="2500"/>
              </a:spcBef>
              <a:buNone/>
            </a:pPr>
            <a:r>
              <a:rPr lang="en-US" b="1" dirty="0">
                <a:latin typeface="Source Sans Pro ExtraLight" panose="020B0303030403020204" pitchFamily="34" charset="0"/>
              </a:rPr>
              <a:t>Template Preparation</a:t>
            </a:r>
          </a:p>
          <a:p>
            <a:pPr marL="0" lvl="1" indent="0">
              <a:buNone/>
            </a:pPr>
            <a:r>
              <a:rPr lang="en-US" sz="2800" dirty="0">
                <a:latin typeface="Source Sans Pro ExtraLight" panose="020B0303030403020204" pitchFamily="34" charset="0"/>
              </a:rPr>
              <a:t>Ensure your meeting minutes template is prepared in advance to streamline note-taking.</a:t>
            </a:r>
          </a:p>
          <a:p>
            <a:pPr marL="0" indent="0">
              <a:spcBef>
                <a:spcPts val="2500"/>
              </a:spcBef>
              <a:buNone/>
            </a:pPr>
            <a:r>
              <a:rPr lang="en-US" b="1" dirty="0">
                <a:latin typeface="Source Sans Pro ExtraLight" panose="020B0303030403020204" pitchFamily="34" charset="0"/>
              </a:rPr>
              <a:t>Essential Sections</a:t>
            </a:r>
          </a:p>
          <a:p>
            <a:pPr marL="0" lvl="1" indent="0">
              <a:buNone/>
            </a:pPr>
            <a:r>
              <a:rPr lang="en-US" sz="2800" dirty="0">
                <a:latin typeface="Source Sans Pro ExtraLight" panose="020B0303030403020204" pitchFamily="34" charset="0"/>
              </a:rPr>
              <a:t>Include key sections such as Attendees, Agenda Items, Key Discussion Points, Decisions, and Action Items.</a:t>
            </a:r>
          </a:p>
        </p:txBody>
      </p:sp>
    </p:spTree>
    <p:extLst>
      <p:ext uri="{BB962C8B-B14F-4D97-AF65-F5344CB8AC3E}">
        <p14:creationId xmlns:p14="http://schemas.microsoft.com/office/powerpoint/2010/main" val="2475557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BA016-5B4D-3305-D29F-3A78D726C774}"/>
              </a:ext>
            </a:extLst>
          </p:cNvPr>
          <p:cNvSpPr>
            <a:spLocks noGrp="1"/>
          </p:cNvSpPr>
          <p:nvPr>
            <p:ph type="title"/>
          </p:nvPr>
        </p:nvSpPr>
        <p:spPr/>
        <p:txBody>
          <a:bodyPr anchor="ctr">
            <a:normAutofit/>
          </a:bodyPr>
          <a:lstStyle/>
          <a:p>
            <a:r>
              <a:rPr lang="en-US" sz="4100" dirty="0"/>
              <a:t>Example Copilot prompt for summarizing discussions</a:t>
            </a:r>
          </a:p>
        </p:txBody>
      </p:sp>
      <p:pic>
        <p:nvPicPr>
          <p:cNvPr id="5" name="Content Placeholder 4" descr="The man looking at the colorful pie chart in document">
            <a:extLst>
              <a:ext uri="{FF2B5EF4-FFF2-40B4-BE49-F238E27FC236}">
                <a16:creationId xmlns:a16="http://schemas.microsoft.com/office/drawing/2014/main" id="{C4DFDC86-64A4-406E-8DF2-8C5E11E0551F}"/>
              </a:ext>
            </a:extLst>
          </p:cNvPr>
          <p:cNvPicPr>
            <a:picLocks noGrp="1" noChangeAspect="1"/>
          </p:cNvPicPr>
          <p:nvPr>
            <p:ph sz="half" idx="1"/>
          </p:nvPr>
        </p:nvPicPr>
        <p:blipFill>
          <a:blip r:embed="rId3"/>
          <a:stretch>
            <a:fillRect/>
          </a:stretch>
        </p:blipFill>
        <p:spPr>
          <a:xfrm>
            <a:off x="838200" y="2271986"/>
            <a:ext cx="5181600" cy="3458616"/>
          </a:xfrm>
          <a:prstGeom prst="rect">
            <a:avLst/>
          </a:prstGeom>
          <a:noFill/>
        </p:spPr>
      </p:pic>
      <p:sp>
        <p:nvSpPr>
          <p:cNvPr id="4" name="Content Placeholder 3">
            <a:extLst>
              <a:ext uri="{FF2B5EF4-FFF2-40B4-BE49-F238E27FC236}">
                <a16:creationId xmlns:a16="http://schemas.microsoft.com/office/drawing/2014/main" id="{88DBCE26-A76E-22DE-AA64-CC251FDEA90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fontScale="92500"/>
          </a:bodyPr>
          <a:lstStyle/>
          <a:p>
            <a:pPr algn="just">
              <a:spcBef>
                <a:spcPts val="0"/>
              </a:spcBef>
            </a:pPr>
            <a:r>
              <a:rPr lang="en-US" b="1" dirty="0">
                <a:latin typeface="Source Sans Pro ExtraLight" panose="020B0303030403020204" pitchFamily="34" charset="0"/>
              </a:rPr>
              <a:t>Summarizing Discussions</a:t>
            </a:r>
          </a:p>
          <a:p>
            <a:pPr algn="just">
              <a:spcBef>
                <a:spcPts val="0"/>
              </a:spcBef>
            </a:pPr>
            <a:r>
              <a:rPr lang="en-US" b="1" dirty="0">
                <a:latin typeface="Source Sans Pro ExtraLight" panose="020B0303030403020204" pitchFamily="34" charset="0"/>
              </a:rPr>
              <a:t>Including Questions and Comments</a:t>
            </a:r>
          </a:p>
          <a:p>
            <a:pPr algn="just">
              <a:spcBef>
                <a:spcPts val="0"/>
              </a:spcBef>
            </a:pPr>
            <a:r>
              <a:rPr lang="en-US" b="1" dirty="0">
                <a:latin typeface="Source Sans Pro ExtraLight" panose="020B0303030403020204" pitchFamily="34" charset="0"/>
              </a:rPr>
              <a:t>Using Proper Names</a:t>
            </a:r>
          </a:p>
          <a:p>
            <a:pPr algn="just">
              <a:spcBef>
                <a:spcPts val="0"/>
              </a:spcBef>
            </a:pPr>
            <a:endParaRPr lang="en-US" b="1" dirty="0">
              <a:latin typeface="Source Sans Pro ExtraLight" panose="020B0303030403020204" pitchFamily="34" charset="0"/>
            </a:endParaRPr>
          </a:p>
          <a:p>
            <a:pPr marL="0" lvl="1" indent="0">
              <a:buNone/>
            </a:pPr>
            <a:r>
              <a:rPr lang="en-US" sz="2800" b="1" u="sng" dirty="0">
                <a:solidFill>
                  <a:schemeClr val="accent2"/>
                </a:solidFill>
                <a:latin typeface="Source Sans Pro ExtraLight" panose="020B0303030403020204" pitchFamily="34" charset="0"/>
              </a:rPr>
              <a:t>PROMPT:</a:t>
            </a:r>
            <a:r>
              <a:rPr lang="en-US" sz="2800" b="1" dirty="0">
                <a:latin typeface="Source Sans Pro ExtraLight" panose="020B0303030403020204" pitchFamily="34" charset="0"/>
              </a:rPr>
              <a:t> </a:t>
            </a:r>
            <a:r>
              <a:rPr lang="en-US" sz="2800" dirty="0">
                <a:latin typeface="Source Sans Pro ExtraLight" panose="020B0303030403020204" pitchFamily="34" charset="0"/>
              </a:rPr>
              <a:t>Summarize the discussion from Mr. Smith on [insert topic] in an executive meeting minutes style paragraph. Include questions or additional comments, decisions made, and any follow up items. Use proper names for Example, Mr. Smith.</a:t>
            </a:r>
          </a:p>
        </p:txBody>
      </p:sp>
    </p:spTree>
    <p:extLst>
      <p:ext uri="{BB962C8B-B14F-4D97-AF65-F5344CB8AC3E}">
        <p14:creationId xmlns:p14="http://schemas.microsoft.com/office/powerpoint/2010/main" val="3884027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up of people sitting at a table&#10;&#10;AI-generated content may be incorrect.">
            <a:extLst>
              <a:ext uri="{FF2B5EF4-FFF2-40B4-BE49-F238E27FC236}">
                <a16:creationId xmlns:a16="http://schemas.microsoft.com/office/drawing/2014/main" id="{E823DEF0-1EA1-B104-3352-116BA197D14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152" r="17152"/>
          <a:stretch>
            <a:fillRect/>
          </a:stretch>
        </p:blipFill>
        <p:spPr/>
      </p:pic>
      <p:sp>
        <p:nvSpPr>
          <p:cNvPr id="2" name="Title 1">
            <a:extLst>
              <a:ext uri="{FF2B5EF4-FFF2-40B4-BE49-F238E27FC236}">
                <a16:creationId xmlns:a16="http://schemas.microsoft.com/office/drawing/2014/main" id="{E143D893-FA0D-18D9-08CB-ECA80B9D2744}"/>
              </a:ext>
            </a:extLst>
          </p:cNvPr>
          <p:cNvSpPr>
            <a:spLocks noGrp="1"/>
          </p:cNvSpPr>
          <p:nvPr>
            <p:ph type="title"/>
          </p:nvPr>
        </p:nvSpPr>
        <p:spPr/>
        <p:txBody>
          <a:bodyPr anchor="ctr">
            <a:normAutofit/>
          </a:bodyPr>
          <a:lstStyle/>
          <a:p>
            <a:r>
              <a:rPr lang="en-US" sz="5600" dirty="0">
                <a:ln w="0"/>
                <a:solidFill>
                  <a:schemeClr val="tx1"/>
                </a:solidFill>
                <a:effectLst>
                  <a:outerShdw blurRad="38100" dist="19050" dir="2700000" algn="tl" rotWithShape="0">
                    <a:schemeClr val="dk1">
                      <a:alpha val="40000"/>
                    </a:schemeClr>
                  </a:outerShdw>
                </a:effectLst>
              </a:rPr>
              <a:t>Actions During the Meeting</a:t>
            </a:r>
          </a:p>
        </p:txBody>
      </p:sp>
    </p:spTree>
    <p:extLst>
      <p:ext uri="{BB962C8B-B14F-4D97-AF65-F5344CB8AC3E}">
        <p14:creationId xmlns:p14="http://schemas.microsoft.com/office/powerpoint/2010/main" val="3583121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2A300-9B16-9E76-BA64-3DA4868AEC82}"/>
              </a:ext>
            </a:extLst>
          </p:cNvPr>
          <p:cNvSpPr>
            <a:spLocks noGrp="1"/>
          </p:cNvSpPr>
          <p:nvPr>
            <p:ph type="title"/>
          </p:nvPr>
        </p:nvSpPr>
        <p:spPr/>
        <p:txBody>
          <a:bodyPr anchor="ctr">
            <a:normAutofit/>
          </a:bodyPr>
          <a:lstStyle/>
          <a:p>
            <a:r>
              <a:rPr lang="en-US" sz="3700"/>
              <a:t>Starting recording, transcription, and capturing attendance</a:t>
            </a:r>
          </a:p>
        </p:txBody>
      </p:sp>
      <p:sp>
        <p:nvSpPr>
          <p:cNvPr id="4" name="Content Placeholder 3">
            <a:extLst>
              <a:ext uri="{FF2B5EF4-FFF2-40B4-BE49-F238E27FC236}">
                <a16:creationId xmlns:a16="http://schemas.microsoft.com/office/drawing/2014/main" id="{275EF2A2-1822-49C2-D8F7-74A3451EBE86}"/>
              </a:ext>
            </a:extLst>
          </p:cNvPr>
          <p:cNvSpPr>
            <a:spLocks noGrp="1"/>
          </p:cNvSpPr>
          <p:nvPr>
            <p:ph sz="half" idx="1"/>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p:txBody>
          <a:bodyPr vert="horz" lIns="91440" tIns="45720" rIns="91440" bIns="45720" rtlCol="0">
            <a:normAutofit fontScale="85000" lnSpcReduction="20000"/>
          </a:bodyPr>
          <a:lstStyle/>
          <a:p>
            <a:pPr marL="0" indent="0">
              <a:spcBef>
                <a:spcPts val="2500"/>
              </a:spcBef>
              <a:buNone/>
            </a:pPr>
            <a:r>
              <a:rPr lang="en-US" b="1" dirty="0">
                <a:latin typeface="Source Sans Pro ExtraLight" panose="020B0303030403020204" pitchFamily="34" charset="0"/>
              </a:rPr>
              <a:t>Enable Recording with Transcription</a:t>
            </a:r>
          </a:p>
          <a:p>
            <a:pPr marL="0" lvl="1" indent="0">
              <a:buNone/>
            </a:pPr>
            <a:r>
              <a:rPr lang="en-US" sz="2800" dirty="0">
                <a:latin typeface="Source Sans Pro ExtraLight" panose="020B0303030403020204" pitchFamily="34" charset="0"/>
              </a:rPr>
              <a:t>Start recording the meeting with transcription enabled to ensure accurate detail reference and enhance accessibility.</a:t>
            </a:r>
          </a:p>
          <a:p>
            <a:pPr marL="0" indent="0">
              <a:spcBef>
                <a:spcPts val="2500"/>
              </a:spcBef>
              <a:buNone/>
            </a:pPr>
            <a:r>
              <a:rPr lang="en-US" b="1" dirty="0">
                <a:latin typeface="Source Sans Pro ExtraLight" panose="020B0303030403020204" pitchFamily="34" charset="0"/>
              </a:rPr>
              <a:t>Capture Attendance</a:t>
            </a:r>
          </a:p>
          <a:p>
            <a:pPr marL="0" lvl="1" indent="0">
              <a:buNone/>
            </a:pPr>
            <a:r>
              <a:rPr lang="en-US" sz="2800" dirty="0">
                <a:latin typeface="Source Sans Pro ExtraLight" panose="020B0303030403020204" pitchFamily="34" charset="0"/>
              </a:rPr>
              <a:t>Mark attendance of committee members and guests to maintain accurate meeting participation records.</a:t>
            </a:r>
          </a:p>
          <a:p>
            <a:pPr marL="0" indent="0">
              <a:spcBef>
                <a:spcPts val="2500"/>
              </a:spcBef>
              <a:buNone/>
            </a:pPr>
            <a:r>
              <a:rPr lang="en-US" b="1" dirty="0">
                <a:latin typeface="Source Sans Pro ExtraLight" panose="020B0303030403020204" pitchFamily="34" charset="0"/>
              </a:rPr>
              <a:t>Teams Meeting Settings</a:t>
            </a:r>
          </a:p>
          <a:p>
            <a:pPr marL="0" lvl="1" indent="0">
              <a:buNone/>
            </a:pPr>
            <a:r>
              <a:rPr lang="en-US" sz="2800" dirty="0">
                <a:latin typeface="Source Sans Pro ExtraLight" panose="020B0303030403020204" pitchFamily="34" charset="0"/>
              </a:rPr>
              <a:t>Enable attendance capture and transcription settings via Teams </a:t>
            </a:r>
            <a:r>
              <a:rPr lang="en-US" sz="2800" i="1" u="sng" dirty="0">
                <a:latin typeface="Source Sans Pro ExtraLight" panose="020B0303030403020204" pitchFamily="34" charset="0"/>
              </a:rPr>
              <a:t>Meeting Options </a:t>
            </a:r>
            <a:r>
              <a:rPr lang="en-US" sz="2800" dirty="0">
                <a:latin typeface="Source Sans Pro ExtraLight" panose="020B0303030403020204" pitchFamily="34" charset="0"/>
              </a:rPr>
              <a:t>prior to starting the meeting.</a:t>
            </a:r>
          </a:p>
        </p:txBody>
      </p:sp>
      <p:pic>
        <p:nvPicPr>
          <p:cNvPr id="5" name="Content Placeholder 4" descr="A business person on a video conference call using a laptop computer in an office.">
            <a:extLst>
              <a:ext uri="{FF2B5EF4-FFF2-40B4-BE49-F238E27FC236}">
                <a16:creationId xmlns:a16="http://schemas.microsoft.com/office/drawing/2014/main" id="{C36425BE-23FF-4F96-B9BF-6D421D2FEA77}"/>
              </a:ext>
            </a:extLst>
          </p:cNvPr>
          <p:cNvPicPr>
            <a:picLocks noGrp="1" noChangeAspect="1"/>
          </p:cNvPicPr>
          <p:nvPr>
            <p:ph sz="half" idx="2"/>
          </p:nvPr>
        </p:nvPicPr>
        <p:blipFill>
          <a:blip r:embed="rId3"/>
          <a:stretch>
            <a:fillRect/>
          </a:stretch>
        </p:blipFill>
        <p:spPr>
          <a:xfrm>
            <a:off x="6172200" y="2058194"/>
            <a:ext cx="5181600" cy="3886200"/>
          </a:xfrm>
          <a:prstGeom prst="rect">
            <a:avLst/>
          </a:prstGeom>
          <a:noFill/>
        </p:spPr>
      </p:pic>
    </p:spTree>
    <p:extLst>
      <p:ext uri="{BB962C8B-B14F-4D97-AF65-F5344CB8AC3E}">
        <p14:creationId xmlns:p14="http://schemas.microsoft.com/office/powerpoint/2010/main" val="328093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1297</TotalTime>
  <Words>1789</Words>
  <Application>Microsoft Macintosh PowerPoint</Application>
  <PresentationFormat>Widescreen</PresentationFormat>
  <Paragraphs>160</Paragraphs>
  <Slides>24</Slides>
  <Notes>24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Aptos</vt:lpstr>
      <vt:lpstr>Aptos Display</vt:lpstr>
      <vt:lpstr>Arial</vt:lpstr>
      <vt:lpstr>Source Sans Pro ExtraLight</vt:lpstr>
      <vt:lpstr>Source Sans Pro Light</vt:lpstr>
      <vt:lpstr>Office Theme</vt:lpstr>
      <vt:lpstr>Procedure for Taking Minutes in a Management-Level Committee Meeting using Copilot AI </vt:lpstr>
      <vt:lpstr>Minute-Taking Agenda</vt:lpstr>
      <vt:lpstr>Preparation Before the Meeting </vt:lpstr>
      <vt:lpstr>Reviewing the agenda and identifying key discussion items</vt:lpstr>
      <vt:lpstr>Setting up Teams meeting with Copilot and permissions</vt:lpstr>
      <vt:lpstr>Preparing templates and structuring minutes sections</vt:lpstr>
      <vt:lpstr>Example Copilot prompt for summarizing discussions</vt:lpstr>
      <vt:lpstr>Actions During the Meeting</vt:lpstr>
      <vt:lpstr>Starting recording, transcription, and capturing attendance</vt:lpstr>
      <vt:lpstr>Using Copilot to capture key discussion points</vt:lpstr>
      <vt:lpstr>Focusing on key points, decisions, and next steps</vt:lpstr>
      <vt:lpstr>Steps Immediately After the Meeting</vt:lpstr>
      <vt:lpstr>Generating and reviewing the first draft of minutes with Copilot</vt:lpstr>
      <vt:lpstr>Editing for clarity, tone, and highlighting key takeaways</vt:lpstr>
      <vt:lpstr>Finalization and Distribution of Minutes</vt:lpstr>
      <vt:lpstr>Reviewing with Committee Chair and confirming accuracy</vt:lpstr>
      <vt:lpstr>Distributing minutes and ensuring accessibility</vt:lpstr>
      <vt:lpstr>Follow-Up Actions and Preparation for Next Meeting</vt:lpstr>
      <vt:lpstr>Tracking action items and entering tasks into tracking systems (if used by committee)</vt:lpstr>
      <vt:lpstr>Preparing for the next meeting using previous minutes</vt:lpstr>
      <vt:lpstr>Tips for Consistency in Minute-Taking</vt:lpstr>
      <vt:lpstr>Importance of using a consistent template</vt:lpstr>
      <vt:lpstr>Conclusion</vt:lpstr>
      <vt:lpstr>Using AI Generated Notes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Theresa Rivas</dc:creator>
  <cp:lastModifiedBy>Theresa Rivas</cp:lastModifiedBy>
  <cp:revision>2</cp:revision>
  <dcterms:created xsi:type="dcterms:W3CDTF">2025-08-05T23:06:47Z</dcterms:created>
  <dcterms:modified xsi:type="dcterms:W3CDTF">2026-03-29T22:19:24Z</dcterms:modified>
</cp:coreProperties>
</file>